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xls" ContentType="application/vnd.ms-exce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8" r:id="rId1"/>
  </p:sldMasterIdLst>
  <p:notesMasterIdLst>
    <p:notesMasterId r:id="rId102"/>
  </p:notesMasterIdLst>
  <p:handoutMasterIdLst>
    <p:handoutMasterId r:id="rId103"/>
  </p:handoutMasterIdLst>
  <p:sldIdLst>
    <p:sldId id="3566" r:id="rId2"/>
    <p:sldId id="3728" r:id="rId3"/>
    <p:sldId id="383" r:id="rId4"/>
    <p:sldId id="3766" r:id="rId5"/>
    <p:sldId id="3733" r:id="rId6"/>
    <p:sldId id="3731" r:id="rId7"/>
    <p:sldId id="3729" r:id="rId8"/>
    <p:sldId id="3730" r:id="rId9"/>
    <p:sldId id="3734" r:id="rId10"/>
    <p:sldId id="3735" r:id="rId11"/>
    <p:sldId id="3736" r:id="rId12"/>
    <p:sldId id="2273" r:id="rId13"/>
    <p:sldId id="264" r:id="rId14"/>
    <p:sldId id="261" r:id="rId15"/>
    <p:sldId id="3763" r:id="rId16"/>
    <p:sldId id="3754" r:id="rId17"/>
    <p:sldId id="3765" r:id="rId18"/>
    <p:sldId id="3755" r:id="rId19"/>
    <p:sldId id="3769" r:id="rId20"/>
    <p:sldId id="3768" r:id="rId21"/>
    <p:sldId id="3756" r:id="rId22"/>
    <p:sldId id="3398" r:id="rId23"/>
    <p:sldId id="3752" r:id="rId24"/>
    <p:sldId id="3759" r:id="rId25"/>
    <p:sldId id="3764" r:id="rId26"/>
    <p:sldId id="3533" r:id="rId27"/>
    <p:sldId id="3086" r:id="rId28"/>
    <p:sldId id="3603" r:id="rId29"/>
    <p:sldId id="3604" r:id="rId30"/>
    <p:sldId id="3737" r:id="rId31"/>
    <p:sldId id="3741" r:id="rId32"/>
    <p:sldId id="3468" r:id="rId33"/>
    <p:sldId id="3747" r:id="rId34"/>
    <p:sldId id="3746" r:id="rId35"/>
    <p:sldId id="3751" r:id="rId36"/>
    <p:sldId id="3740" r:id="rId37"/>
    <p:sldId id="3739" r:id="rId38"/>
    <p:sldId id="3738" r:id="rId39"/>
    <p:sldId id="3745" r:id="rId40"/>
    <p:sldId id="3750" r:id="rId41"/>
    <p:sldId id="3149" r:id="rId42"/>
    <p:sldId id="3537" r:id="rId43"/>
    <p:sldId id="3485" r:id="rId44"/>
    <p:sldId id="3681" r:id="rId45"/>
    <p:sldId id="3500" r:id="rId46"/>
    <p:sldId id="3698" r:id="rId47"/>
    <p:sldId id="3706" r:id="rId48"/>
    <p:sldId id="3705" r:id="rId49"/>
    <p:sldId id="3570" r:id="rId50"/>
    <p:sldId id="3704" r:id="rId51"/>
    <p:sldId id="3703" r:id="rId52"/>
    <p:sldId id="3702" r:id="rId53"/>
    <p:sldId id="3770" r:id="rId54"/>
    <p:sldId id="3700" r:id="rId55"/>
    <p:sldId id="3261" r:id="rId56"/>
    <p:sldId id="3272" r:id="rId57"/>
    <p:sldId id="3262" r:id="rId58"/>
    <p:sldId id="3471" r:id="rId59"/>
    <p:sldId id="3647" r:id="rId60"/>
    <p:sldId id="3457" r:id="rId61"/>
    <p:sldId id="3548" r:id="rId62"/>
    <p:sldId id="3459" r:id="rId63"/>
    <p:sldId id="3456" r:id="rId64"/>
    <p:sldId id="3514" r:id="rId65"/>
    <p:sldId id="3463" r:id="rId66"/>
    <p:sldId id="3523" r:id="rId67"/>
    <p:sldId id="3672" r:id="rId68"/>
    <p:sldId id="3673" r:id="rId69"/>
    <p:sldId id="3674" r:id="rId70"/>
    <p:sldId id="3675" r:id="rId71"/>
    <p:sldId id="1526" r:id="rId72"/>
    <p:sldId id="3066" r:id="rId73"/>
    <p:sldId id="796" r:id="rId74"/>
    <p:sldId id="3621" r:id="rId75"/>
    <p:sldId id="1336" r:id="rId76"/>
    <p:sldId id="1338" r:id="rId77"/>
    <p:sldId id="3760" r:id="rId78"/>
    <p:sldId id="3762" r:id="rId79"/>
    <p:sldId id="3767" r:id="rId80"/>
    <p:sldId id="280" r:id="rId81"/>
    <p:sldId id="3761" r:id="rId82"/>
    <p:sldId id="278" r:id="rId83"/>
    <p:sldId id="3538" r:id="rId84"/>
    <p:sldId id="3692" r:id="rId85"/>
    <p:sldId id="3697" r:id="rId86"/>
    <p:sldId id="3693" r:id="rId87"/>
    <p:sldId id="3549" r:id="rId88"/>
    <p:sldId id="474" r:id="rId89"/>
    <p:sldId id="591" r:id="rId90"/>
    <p:sldId id="3709" r:id="rId91"/>
    <p:sldId id="360" r:id="rId92"/>
    <p:sldId id="268" r:id="rId93"/>
    <p:sldId id="262" r:id="rId94"/>
    <p:sldId id="361" r:id="rId95"/>
    <p:sldId id="362" r:id="rId96"/>
    <p:sldId id="365" r:id="rId97"/>
    <p:sldId id="366" r:id="rId98"/>
    <p:sldId id="3753" r:id="rId99"/>
    <p:sldId id="367" r:id="rId100"/>
    <p:sldId id="3758" r:id="rId101"/>
  </p:sldIdLst>
  <p:sldSz cx="9144000" cy="6858000" type="screen4x3"/>
  <p:notesSz cx="7315200" cy="9601200"/>
  <p:defaultTextStyle>
    <a:defPPr>
      <a:defRPr lang="en-US"/>
    </a:defPPr>
    <a:lvl1pPr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mn-cs"/>
      </a:defRPr>
    </a:lvl5pPr>
    <a:lvl6pPr marL="2286000" algn="l" defTabSz="914400" rtl="0" eaLnBrk="1" latinLnBrk="0" hangingPunct="1">
      <a:defRPr sz="2400" b="1" kern="1200">
        <a:solidFill>
          <a:schemeClr val="tx1"/>
        </a:solidFill>
        <a:latin typeface="Times New Roman" panose="02020603050405020304" pitchFamily="18" charset="0"/>
        <a:ea typeface="+mn-ea"/>
        <a:cs typeface="+mn-cs"/>
      </a:defRPr>
    </a:lvl6pPr>
    <a:lvl7pPr marL="2743200" algn="l" defTabSz="914400" rtl="0" eaLnBrk="1" latinLnBrk="0" hangingPunct="1">
      <a:defRPr sz="2400" b="1" kern="1200">
        <a:solidFill>
          <a:schemeClr val="tx1"/>
        </a:solidFill>
        <a:latin typeface="Times New Roman" panose="02020603050405020304" pitchFamily="18" charset="0"/>
        <a:ea typeface="+mn-ea"/>
        <a:cs typeface="+mn-cs"/>
      </a:defRPr>
    </a:lvl7pPr>
    <a:lvl8pPr marL="3200400" algn="l" defTabSz="914400" rtl="0" eaLnBrk="1" latinLnBrk="0" hangingPunct="1">
      <a:defRPr sz="2400" b="1" kern="1200">
        <a:solidFill>
          <a:schemeClr val="tx1"/>
        </a:solidFill>
        <a:latin typeface="Times New Roman" panose="02020603050405020304" pitchFamily="18" charset="0"/>
        <a:ea typeface="+mn-ea"/>
        <a:cs typeface="+mn-cs"/>
      </a:defRPr>
    </a:lvl8pPr>
    <a:lvl9pPr marL="3657600" algn="l" defTabSz="914400" rtl="0" eaLnBrk="1" latinLnBrk="0" hangingPunct="1">
      <a:defRPr sz="2400" b="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0601"/>
    <a:srgbClr val="0000CC"/>
    <a:srgbClr val="009900"/>
    <a:srgbClr val="0E4710"/>
    <a:srgbClr val="1002CA"/>
    <a:srgbClr val="006600"/>
    <a:srgbClr val="66FFFF"/>
    <a:srgbClr val="6699FF"/>
    <a:srgbClr val="3366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enhum Estilo, Grade de Tabe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Estilo Mé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Estilo Claro 1 - Ênfas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905" autoAdjust="0"/>
    <p:restoredTop sz="94249" autoAdjust="0"/>
  </p:normalViewPr>
  <p:slideViewPr>
    <p:cSldViewPr>
      <p:cViewPr varScale="1">
        <p:scale>
          <a:sx n="74" d="100"/>
          <a:sy n="74" d="100"/>
        </p:scale>
        <p:origin x="1766" y="7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Lst>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_rels/viewProps.xml.rels><?xml version="1.0" encoding="UTF-8" standalone="yes"?>
<Relationships xmlns="http://schemas.openxmlformats.org/package/2006/relationships"><Relationship Id="rId8" Type="http://schemas.openxmlformats.org/officeDocument/2006/relationships/slide" Target="slides/slide38.xml"/><Relationship Id="rId3" Type="http://schemas.openxmlformats.org/officeDocument/2006/relationships/slide" Target="slides/slide29.xml"/><Relationship Id="rId7" Type="http://schemas.openxmlformats.org/officeDocument/2006/relationships/slide" Target="slides/slide37.xml"/><Relationship Id="rId2" Type="http://schemas.openxmlformats.org/officeDocument/2006/relationships/slide" Target="slides/slide28.xml"/><Relationship Id="rId1" Type="http://schemas.openxmlformats.org/officeDocument/2006/relationships/slide" Target="slides/slide27.xml"/><Relationship Id="rId6" Type="http://schemas.openxmlformats.org/officeDocument/2006/relationships/slide" Target="slides/slide36.xml"/><Relationship Id="rId11" Type="http://schemas.openxmlformats.org/officeDocument/2006/relationships/slide" Target="slides/slide72.xml"/><Relationship Id="rId5" Type="http://schemas.openxmlformats.org/officeDocument/2006/relationships/slide" Target="slides/slide31.xml"/><Relationship Id="rId10" Type="http://schemas.openxmlformats.org/officeDocument/2006/relationships/slide" Target="slides/slide44.xml"/><Relationship Id="rId4" Type="http://schemas.openxmlformats.org/officeDocument/2006/relationships/slide" Target="slides/slide30.xml"/><Relationship Id="rId9" Type="http://schemas.openxmlformats.org/officeDocument/2006/relationships/slide" Target="slides/slide4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7410"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defTabSz="966788">
              <a:defRPr sz="1300" b="0"/>
            </a:lvl1pPr>
          </a:lstStyle>
          <a:p>
            <a:pPr>
              <a:defRPr/>
            </a:pPr>
            <a:endParaRPr lang="pt-BR"/>
          </a:p>
        </p:txBody>
      </p:sp>
      <p:sp>
        <p:nvSpPr>
          <p:cNvPr id="657411"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b="0"/>
            </a:lvl1pPr>
          </a:lstStyle>
          <a:p>
            <a:pPr>
              <a:defRPr/>
            </a:pPr>
            <a:endParaRPr lang="pt-BR"/>
          </a:p>
        </p:txBody>
      </p:sp>
      <p:sp>
        <p:nvSpPr>
          <p:cNvPr id="657412"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defTabSz="966788">
              <a:defRPr sz="1300" b="0"/>
            </a:lvl1pPr>
          </a:lstStyle>
          <a:p>
            <a:pPr>
              <a:defRPr/>
            </a:pPr>
            <a:endParaRPr lang="pt-BR"/>
          </a:p>
        </p:txBody>
      </p:sp>
      <p:sp>
        <p:nvSpPr>
          <p:cNvPr id="657413"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b="0"/>
            </a:lvl1pPr>
          </a:lstStyle>
          <a:p>
            <a:pPr>
              <a:defRPr/>
            </a:pPr>
            <a:fld id="{CA0067E1-9F1A-46A9-B2AA-BA46D2E9457D}" type="slidenum">
              <a:rPr lang="pt-BR" altLang="pt-BR"/>
              <a:pPr>
                <a:defRPr/>
              </a:pPr>
              <a:t>‹nº›</a:t>
            </a:fld>
            <a:endParaRPr lang="pt-BR" altLang="pt-BR"/>
          </a:p>
        </p:txBody>
      </p:sp>
    </p:spTree>
    <p:extLst>
      <p:ext uri="{BB962C8B-B14F-4D97-AF65-F5344CB8AC3E}">
        <p14:creationId xmlns:p14="http://schemas.microsoft.com/office/powerpoint/2010/main" val="39829964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defTabSz="966788">
              <a:defRPr sz="1300" b="0"/>
            </a:lvl1pPr>
          </a:lstStyle>
          <a:p>
            <a:pPr>
              <a:defRPr/>
            </a:pPr>
            <a:endParaRPr lang="en-US"/>
          </a:p>
        </p:txBody>
      </p:sp>
      <p:sp>
        <p:nvSpPr>
          <p:cNvPr id="2051" name="Rectangle 3"/>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b="0"/>
            </a:lvl1pPr>
          </a:lstStyle>
          <a:p>
            <a:pPr>
              <a:defRPr/>
            </a:pPr>
            <a:endParaRPr lang="en-US"/>
          </a:p>
        </p:txBody>
      </p:sp>
      <p:sp>
        <p:nvSpPr>
          <p:cNvPr id="512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Clique para editar os estilos do texto mestre</a:t>
            </a:r>
          </a:p>
          <a:p>
            <a:pPr lvl="1"/>
            <a:r>
              <a:rPr lang="en-US" noProof="0"/>
              <a:t>Segundo nível</a:t>
            </a:r>
          </a:p>
          <a:p>
            <a:pPr lvl="2"/>
            <a:r>
              <a:rPr lang="en-US" noProof="0"/>
              <a:t>Terceiro nível</a:t>
            </a:r>
          </a:p>
          <a:p>
            <a:pPr lvl="3"/>
            <a:r>
              <a:rPr lang="en-US" noProof="0"/>
              <a:t>Quarto nível</a:t>
            </a:r>
          </a:p>
          <a:p>
            <a:pPr lvl="4"/>
            <a:r>
              <a:rPr lang="en-US" noProof="0"/>
              <a:t>Quinto nível</a:t>
            </a:r>
          </a:p>
        </p:txBody>
      </p:sp>
      <p:sp>
        <p:nvSpPr>
          <p:cNvPr id="2054"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defTabSz="966788">
              <a:defRPr sz="1300" b="0"/>
            </a:lvl1pPr>
          </a:lstStyle>
          <a:p>
            <a:pPr>
              <a:defRPr/>
            </a:pPr>
            <a:endParaRPr lang="en-US"/>
          </a:p>
        </p:txBody>
      </p:sp>
      <p:sp>
        <p:nvSpPr>
          <p:cNvPr id="2055"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b="0"/>
            </a:lvl1pPr>
          </a:lstStyle>
          <a:p>
            <a:pPr>
              <a:defRPr/>
            </a:pPr>
            <a:fld id="{F346BA95-3139-4EBD-993B-521A78C21431}" type="slidenum">
              <a:rPr lang="en-US" altLang="pt-BR"/>
              <a:pPr>
                <a:defRPr/>
              </a:pPr>
              <a:t>‹nº›</a:t>
            </a:fld>
            <a:endParaRPr lang="en-US" altLang="pt-BR"/>
          </a:p>
        </p:txBody>
      </p:sp>
    </p:spTree>
    <p:extLst>
      <p:ext uri="{BB962C8B-B14F-4D97-AF65-F5344CB8AC3E}">
        <p14:creationId xmlns:p14="http://schemas.microsoft.com/office/powerpoint/2010/main" val="42172365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EC962EAC-01CD-4796-9ECC-36A270CB1D36}" type="slidenum">
              <a:rPr lang="en-US" altLang="pt-BR" sz="1300" b="0"/>
              <a:pPr/>
              <a:t>1</a:t>
            </a:fld>
            <a:endParaRPr lang="en-US" altLang="pt-BR" sz="1300" b="0" dirty="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dirty="0"/>
          </a:p>
        </p:txBody>
      </p:sp>
    </p:spTree>
    <p:extLst>
      <p:ext uri="{BB962C8B-B14F-4D97-AF65-F5344CB8AC3E}">
        <p14:creationId xmlns:p14="http://schemas.microsoft.com/office/powerpoint/2010/main" val="2038907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ffed5ddd3e_1_6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g2ffed5ddd3e_1_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5748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ffed5ddd3e_1_6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g2ffed5ddd3e_1_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6452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ffed5ddd3e_1_6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g2ffed5ddd3e_1_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7097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ffed5ddd3e_1_6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g2ffed5ddd3e_1_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3242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ffed5ddd3e_1_6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g2ffed5ddd3e_1_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6921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ffed5ddd3e_1_6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g2ffed5ddd3e_1_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2227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ffed5ddd3e_1_6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g2ffed5ddd3e_1_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851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EC962EAC-01CD-4796-9ECC-36A270CB1D36}" type="slidenum">
              <a:rPr lang="en-US" altLang="pt-BR" sz="1300" b="0"/>
              <a:pPr/>
              <a:t>22</a:t>
            </a:fld>
            <a:endParaRPr lang="en-US" altLang="pt-BR" sz="1300" b="0" dirty="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dirty="0"/>
          </a:p>
        </p:txBody>
      </p:sp>
    </p:spTree>
    <p:extLst>
      <p:ext uri="{BB962C8B-B14F-4D97-AF65-F5344CB8AC3E}">
        <p14:creationId xmlns:p14="http://schemas.microsoft.com/office/powerpoint/2010/main" val="2482512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EC962EAC-01CD-4796-9ECC-36A270CB1D36}" type="slidenum">
              <a:rPr lang="en-US" altLang="pt-BR" sz="1300" b="0"/>
              <a:pPr/>
              <a:t>23</a:t>
            </a:fld>
            <a:endParaRPr lang="en-US" altLang="pt-BR" sz="1300" b="0" dirty="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dirty="0"/>
          </a:p>
        </p:txBody>
      </p:sp>
    </p:spTree>
    <p:extLst>
      <p:ext uri="{BB962C8B-B14F-4D97-AF65-F5344CB8AC3E}">
        <p14:creationId xmlns:p14="http://schemas.microsoft.com/office/powerpoint/2010/main" val="3207660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EC962EAC-01CD-4796-9ECC-36A270CB1D36}" type="slidenum">
              <a:rPr lang="en-US" altLang="pt-BR" sz="1300" b="0"/>
              <a:pPr/>
              <a:t>24</a:t>
            </a:fld>
            <a:endParaRPr lang="en-US" altLang="pt-BR" sz="1300" b="0" dirty="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dirty="0"/>
          </a:p>
        </p:txBody>
      </p:sp>
    </p:spTree>
    <p:extLst>
      <p:ext uri="{BB962C8B-B14F-4D97-AF65-F5344CB8AC3E}">
        <p14:creationId xmlns:p14="http://schemas.microsoft.com/office/powerpoint/2010/main" val="3558506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ffed5ddd3e_1_2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sz="1300" b="0">
                <a:solidFill>
                  <a:schemeClr val="dk1"/>
                </a:solidFill>
                <a:latin typeface="Times New Roman"/>
                <a:ea typeface="Times New Roman"/>
                <a:cs typeface="Times New Roman"/>
                <a:sym typeface="Times New Roman"/>
              </a:rPr>
              <a:t>3</a:t>
            </a:fld>
            <a:endParaRPr sz="1300" b="0">
              <a:solidFill>
                <a:schemeClr val="dk1"/>
              </a:solidFill>
              <a:latin typeface="Times New Roman"/>
              <a:ea typeface="Times New Roman"/>
              <a:cs typeface="Times New Roman"/>
              <a:sym typeface="Times New Roman"/>
            </a:endParaRPr>
          </a:p>
        </p:txBody>
      </p:sp>
      <p:sp>
        <p:nvSpPr>
          <p:cNvPr id="338" name="Google Shape;338;g2ffed5ddd3e_1_248:notes"/>
          <p:cNvSpPr>
            <a:spLocks noGrp="1" noRot="1" noChangeAspect="1"/>
          </p:cNvSpPr>
          <p:nvPr>
            <p:ph type="sldImg" idx="2"/>
          </p:nvPr>
        </p:nvSpPr>
        <p:spPr>
          <a:xfrm>
            <a:off x="2971800" y="549275"/>
            <a:ext cx="3657600" cy="2743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9" name="Google Shape;339;g2ffed5ddd3e_1_2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6053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EC962EAC-01CD-4796-9ECC-36A270CB1D36}" type="slidenum">
              <a:rPr lang="en-US" altLang="pt-BR" sz="1300" b="0"/>
              <a:pPr/>
              <a:t>25</a:t>
            </a:fld>
            <a:endParaRPr lang="en-US" altLang="pt-BR" sz="1300" b="0" dirty="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dirty="0"/>
          </a:p>
        </p:txBody>
      </p:sp>
    </p:spTree>
    <p:extLst>
      <p:ext uri="{BB962C8B-B14F-4D97-AF65-F5344CB8AC3E}">
        <p14:creationId xmlns:p14="http://schemas.microsoft.com/office/powerpoint/2010/main" val="3957056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09E7D53E-1F01-4617-B7DC-26E92CAD0656}" type="slidenum">
              <a:rPr lang="en-US" altLang="pt-BR" sz="1200" b="0" smtClean="0"/>
              <a:pPr/>
              <a:t>26</a:t>
            </a:fld>
            <a:endParaRPr lang="en-US" altLang="pt-BR" sz="1200" b="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a:p>
        </p:txBody>
      </p:sp>
    </p:spTree>
    <p:extLst>
      <p:ext uri="{BB962C8B-B14F-4D97-AF65-F5344CB8AC3E}">
        <p14:creationId xmlns:p14="http://schemas.microsoft.com/office/powerpoint/2010/main" val="2516541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97571C38-D398-406A-8B31-F5B15E8569E2}" type="slidenum">
              <a:rPr lang="en-US" altLang="pt-BR" sz="1200" b="0" smtClean="0"/>
              <a:pPr/>
              <a:t>27</a:t>
            </a:fld>
            <a:endParaRPr lang="en-US" altLang="pt-BR" sz="1200" b="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a:p>
        </p:txBody>
      </p:sp>
    </p:spTree>
    <p:extLst>
      <p:ext uri="{BB962C8B-B14F-4D97-AF65-F5344CB8AC3E}">
        <p14:creationId xmlns:p14="http://schemas.microsoft.com/office/powerpoint/2010/main" val="4000268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5B280471-0F9F-4B3F-936C-4BBD7AD811EE}" type="slidenum">
              <a:rPr lang="en-US" altLang="pt-BR" sz="1300" b="0" smtClean="0"/>
              <a:pPr/>
              <a:t>28</a:t>
            </a:fld>
            <a:endParaRPr lang="en-US" altLang="pt-BR" sz="1300" b="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a:p>
        </p:txBody>
      </p:sp>
    </p:spTree>
    <p:extLst>
      <p:ext uri="{BB962C8B-B14F-4D97-AF65-F5344CB8AC3E}">
        <p14:creationId xmlns:p14="http://schemas.microsoft.com/office/powerpoint/2010/main" val="41488177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5B280471-0F9F-4B3F-936C-4BBD7AD811EE}" type="slidenum">
              <a:rPr lang="en-US" altLang="pt-BR" sz="1300" b="0" smtClean="0"/>
              <a:pPr/>
              <a:t>29</a:t>
            </a:fld>
            <a:endParaRPr lang="en-US" altLang="pt-BR" sz="1300" b="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a:p>
        </p:txBody>
      </p:sp>
    </p:spTree>
    <p:extLst>
      <p:ext uri="{BB962C8B-B14F-4D97-AF65-F5344CB8AC3E}">
        <p14:creationId xmlns:p14="http://schemas.microsoft.com/office/powerpoint/2010/main" val="2721103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5B280471-0F9F-4B3F-936C-4BBD7AD811EE}" type="slidenum">
              <a:rPr lang="en-US" altLang="pt-BR" sz="1300" b="0" smtClean="0"/>
              <a:pPr/>
              <a:t>30</a:t>
            </a:fld>
            <a:endParaRPr lang="en-US" altLang="pt-BR" sz="1300" b="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a:p>
        </p:txBody>
      </p:sp>
    </p:spTree>
    <p:extLst>
      <p:ext uri="{BB962C8B-B14F-4D97-AF65-F5344CB8AC3E}">
        <p14:creationId xmlns:p14="http://schemas.microsoft.com/office/powerpoint/2010/main" val="38526983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5B280471-0F9F-4B3F-936C-4BBD7AD811EE}" type="slidenum">
              <a:rPr lang="en-US" altLang="pt-BR" sz="1300" b="0" smtClean="0"/>
              <a:pPr/>
              <a:t>31</a:t>
            </a:fld>
            <a:endParaRPr lang="en-US" altLang="pt-BR" sz="1300" b="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a:p>
        </p:txBody>
      </p:sp>
    </p:spTree>
    <p:extLst>
      <p:ext uri="{BB962C8B-B14F-4D97-AF65-F5344CB8AC3E}">
        <p14:creationId xmlns:p14="http://schemas.microsoft.com/office/powerpoint/2010/main" val="3733116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EC962EAC-01CD-4796-9ECC-36A270CB1D36}" type="slidenum">
              <a:rPr lang="en-US" altLang="pt-BR" sz="1300" b="0"/>
              <a:pPr/>
              <a:t>32</a:t>
            </a:fld>
            <a:endParaRPr lang="en-US" altLang="pt-BR" sz="1300" b="0" dirty="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dirty="0"/>
          </a:p>
        </p:txBody>
      </p:sp>
    </p:spTree>
    <p:extLst>
      <p:ext uri="{BB962C8B-B14F-4D97-AF65-F5344CB8AC3E}">
        <p14:creationId xmlns:p14="http://schemas.microsoft.com/office/powerpoint/2010/main" val="2894049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09E7D53E-1F01-4617-B7DC-26E92CAD0656}" type="slidenum">
              <a:rPr lang="en-US" altLang="pt-BR" sz="1200" b="0" smtClean="0"/>
              <a:pPr/>
              <a:t>33</a:t>
            </a:fld>
            <a:endParaRPr lang="en-US" altLang="pt-BR" sz="1200" b="0" dirty="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dirty="0"/>
          </a:p>
        </p:txBody>
      </p:sp>
    </p:spTree>
    <p:extLst>
      <p:ext uri="{BB962C8B-B14F-4D97-AF65-F5344CB8AC3E}">
        <p14:creationId xmlns:p14="http://schemas.microsoft.com/office/powerpoint/2010/main" val="9866209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09E7D53E-1F01-4617-B7DC-26E92CAD0656}" type="slidenum">
              <a:rPr lang="en-US" altLang="pt-BR" sz="1200" b="0" smtClean="0"/>
              <a:pPr/>
              <a:t>34</a:t>
            </a:fld>
            <a:endParaRPr lang="en-US" altLang="pt-BR" sz="1200" b="0" dirty="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dirty="0"/>
          </a:p>
        </p:txBody>
      </p:sp>
    </p:spTree>
    <p:extLst>
      <p:ext uri="{BB962C8B-B14F-4D97-AF65-F5344CB8AC3E}">
        <p14:creationId xmlns:p14="http://schemas.microsoft.com/office/powerpoint/2010/main" val="4193545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ffed5ddd3e_1_2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sz="1300" b="0">
                <a:solidFill>
                  <a:schemeClr val="dk1"/>
                </a:solidFill>
                <a:latin typeface="Times New Roman"/>
                <a:ea typeface="Times New Roman"/>
                <a:cs typeface="Times New Roman"/>
                <a:sym typeface="Times New Roman"/>
              </a:rPr>
              <a:t>4</a:t>
            </a:fld>
            <a:endParaRPr sz="1300" b="0">
              <a:solidFill>
                <a:schemeClr val="dk1"/>
              </a:solidFill>
              <a:latin typeface="Times New Roman"/>
              <a:ea typeface="Times New Roman"/>
              <a:cs typeface="Times New Roman"/>
              <a:sym typeface="Times New Roman"/>
            </a:endParaRPr>
          </a:p>
        </p:txBody>
      </p:sp>
      <p:sp>
        <p:nvSpPr>
          <p:cNvPr id="338" name="Google Shape;338;g2ffed5ddd3e_1_248:notes"/>
          <p:cNvSpPr>
            <a:spLocks noGrp="1" noRot="1" noChangeAspect="1"/>
          </p:cNvSpPr>
          <p:nvPr>
            <p:ph type="sldImg" idx="2"/>
          </p:nvPr>
        </p:nvSpPr>
        <p:spPr>
          <a:xfrm>
            <a:off x="2971800" y="549275"/>
            <a:ext cx="3657600" cy="2743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9" name="Google Shape;339;g2ffed5ddd3e_1_2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66176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09E7D53E-1F01-4617-B7DC-26E92CAD0656}" type="slidenum">
              <a:rPr lang="en-US" altLang="pt-BR" sz="1200" b="0" smtClean="0"/>
              <a:pPr/>
              <a:t>35</a:t>
            </a:fld>
            <a:endParaRPr lang="en-US" altLang="pt-BR" sz="1200" b="0" dirty="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dirty="0"/>
          </a:p>
        </p:txBody>
      </p:sp>
    </p:spTree>
    <p:extLst>
      <p:ext uri="{BB962C8B-B14F-4D97-AF65-F5344CB8AC3E}">
        <p14:creationId xmlns:p14="http://schemas.microsoft.com/office/powerpoint/2010/main" val="417143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5B280471-0F9F-4B3F-936C-4BBD7AD811EE}" type="slidenum">
              <a:rPr lang="en-US" altLang="pt-BR" sz="1300" b="0" smtClean="0"/>
              <a:pPr/>
              <a:t>36</a:t>
            </a:fld>
            <a:endParaRPr lang="en-US" altLang="pt-BR" sz="1300" b="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a:p>
        </p:txBody>
      </p:sp>
    </p:spTree>
    <p:extLst>
      <p:ext uri="{BB962C8B-B14F-4D97-AF65-F5344CB8AC3E}">
        <p14:creationId xmlns:p14="http://schemas.microsoft.com/office/powerpoint/2010/main" val="17345751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5B280471-0F9F-4B3F-936C-4BBD7AD811EE}" type="slidenum">
              <a:rPr lang="en-US" altLang="pt-BR" sz="1300" b="0" smtClean="0"/>
              <a:pPr/>
              <a:t>37</a:t>
            </a:fld>
            <a:endParaRPr lang="en-US" altLang="pt-BR" sz="1300" b="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a:p>
        </p:txBody>
      </p:sp>
    </p:spTree>
    <p:extLst>
      <p:ext uri="{BB962C8B-B14F-4D97-AF65-F5344CB8AC3E}">
        <p14:creationId xmlns:p14="http://schemas.microsoft.com/office/powerpoint/2010/main" val="1430698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5B280471-0F9F-4B3F-936C-4BBD7AD811EE}" type="slidenum">
              <a:rPr lang="en-US" altLang="pt-BR" sz="1300" b="0" smtClean="0"/>
              <a:pPr/>
              <a:t>38</a:t>
            </a:fld>
            <a:endParaRPr lang="en-US" altLang="pt-BR" sz="1300" b="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a:p>
        </p:txBody>
      </p:sp>
    </p:spTree>
    <p:extLst>
      <p:ext uri="{BB962C8B-B14F-4D97-AF65-F5344CB8AC3E}">
        <p14:creationId xmlns:p14="http://schemas.microsoft.com/office/powerpoint/2010/main" val="34992941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09E7D53E-1F01-4617-B7DC-26E92CAD0656}" type="slidenum">
              <a:rPr lang="en-US" altLang="pt-BR" sz="1200" b="0" smtClean="0"/>
              <a:pPr/>
              <a:t>39</a:t>
            </a:fld>
            <a:endParaRPr lang="en-US" altLang="pt-BR" sz="1200" b="0" dirty="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dirty="0"/>
          </a:p>
        </p:txBody>
      </p:sp>
    </p:spTree>
    <p:extLst>
      <p:ext uri="{BB962C8B-B14F-4D97-AF65-F5344CB8AC3E}">
        <p14:creationId xmlns:p14="http://schemas.microsoft.com/office/powerpoint/2010/main" val="27247056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09E7D53E-1F01-4617-B7DC-26E92CAD0656}" type="slidenum">
              <a:rPr lang="en-US" altLang="pt-BR" sz="1200" b="0" smtClean="0"/>
              <a:pPr/>
              <a:t>40</a:t>
            </a:fld>
            <a:endParaRPr lang="en-US" altLang="pt-BR" sz="1200" b="0" dirty="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dirty="0"/>
          </a:p>
        </p:txBody>
      </p:sp>
    </p:spTree>
    <p:extLst>
      <p:ext uri="{BB962C8B-B14F-4D97-AF65-F5344CB8AC3E}">
        <p14:creationId xmlns:p14="http://schemas.microsoft.com/office/powerpoint/2010/main" val="9367795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B9234BD9-6536-45E6-9B96-DFD1319DBB47}" type="slidenum">
              <a:rPr lang="en-US" altLang="pt-BR" sz="1300" b="0"/>
              <a:pPr/>
              <a:t>41</a:t>
            </a:fld>
            <a:endParaRPr lang="en-US" altLang="pt-BR" sz="1300" b="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a:p>
        </p:txBody>
      </p:sp>
    </p:spTree>
    <p:extLst>
      <p:ext uri="{BB962C8B-B14F-4D97-AF65-F5344CB8AC3E}">
        <p14:creationId xmlns:p14="http://schemas.microsoft.com/office/powerpoint/2010/main" val="39724674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B9234BD9-6536-45E6-9B96-DFD1319DBB47}" type="slidenum">
              <a:rPr lang="en-US" altLang="pt-BR" sz="1300" b="0"/>
              <a:pPr/>
              <a:t>42</a:t>
            </a:fld>
            <a:endParaRPr lang="en-US" altLang="pt-BR" sz="1300" b="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a:p>
        </p:txBody>
      </p:sp>
    </p:spTree>
    <p:extLst>
      <p:ext uri="{BB962C8B-B14F-4D97-AF65-F5344CB8AC3E}">
        <p14:creationId xmlns:p14="http://schemas.microsoft.com/office/powerpoint/2010/main" val="42680157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5B280471-0F9F-4B3F-936C-4BBD7AD811EE}" type="slidenum">
              <a:rPr lang="en-US" altLang="pt-BR" sz="1300" b="0" smtClean="0"/>
              <a:pPr/>
              <a:t>43</a:t>
            </a:fld>
            <a:endParaRPr lang="en-US" altLang="pt-BR" sz="1300" b="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a:p>
        </p:txBody>
      </p:sp>
    </p:spTree>
    <p:extLst>
      <p:ext uri="{BB962C8B-B14F-4D97-AF65-F5344CB8AC3E}">
        <p14:creationId xmlns:p14="http://schemas.microsoft.com/office/powerpoint/2010/main" val="28974446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5B280471-0F9F-4B3F-936C-4BBD7AD811EE}" type="slidenum">
              <a:rPr lang="en-US" altLang="pt-BR" sz="1300" b="0" smtClean="0"/>
              <a:pPr/>
              <a:t>44</a:t>
            </a:fld>
            <a:endParaRPr lang="en-US" altLang="pt-BR" sz="1300" b="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a:p>
        </p:txBody>
      </p:sp>
    </p:spTree>
    <p:extLst>
      <p:ext uri="{BB962C8B-B14F-4D97-AF65-F5344CB8AC3E}">
        <p14:creationId xmlns:p14="http://schemas.microsoft.com/office/powerpoint/2010/main" val="3016417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EC962EAC-01CD-4796-9ECC-36A270CB1D36}" type="slidenum">
              <a:rPr lang="en-US" altLang="pt-BR" sz="1300" b="0"/>
              <a:pPr/>
              <a:t>8</a:t>
            </a:fld>
            <a:endParaRPr lang="en-US" altLang="pt-BR" sz="1300" b="0" dirty="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dirty="0"/>
          </a:p>
        </p:txBody>
      </p:sp>
    </p:spTree>
    <p:extLst>
      <p:ext uri="{BB962C8B-B14F-4D97-AF65-F5344CB8AC3E}">
        <p14:creationId xmlns:p14="http://schemas.microsoft.com/office/powerpoint/2010/main" val="29418112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87F96C09-0779-48BF-BC9A-CFA04A5154CB}" type="slidenum">
              <a:rPr lang="en-US" altLang="pt-BR" sz="1300" b="0" smtClean="0"/>
              <a:pPr/>
              <a:t>45</a:t>
            </a:fld>
            <a:endParaRPr lang="en-US" altLang="pt-BR" sz="1300" b="0"/>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a:p>
        </p:txBody>
      </p:sp>
    </p:spTree>
    <p:extLst>
      <p:ext uri="{BB962C8B-B14F-4D97-AF65-F5344CB8AC3E}">
        <p14:creationId xmlns:p14="http://schemas.microsoft.com/office/powerpoint/2010/main" val="39962698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87F96C09-0779-48BF-BC9A-CFA04A5154CB}" type="slidenum">
              <a:rPr lang="en-US" altLang="pt-BR" sz="1300" b="0" smtClean="0"/>
              <a:pPr/>
              <a:t>46</a:t>
            </a:fld>
            <a:endParaRPr lang="en-US" altLang="pt-BR" sz="1300" b="0"/>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a:p>
        </p:txBody>
      </p:sp>
    </p:spTree>
    <p:extLst>
      <p:ext uri="{BB962C8B-B14F-4D97-AF65-F5344CB8AC3E}">
        <p14:creationId xmlns:p14="http://schemas.microsoft.com/office/powerpoint/2010/main" val="39962698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87F96C09-0779-48BF-BC9A-CFA04A5154CB}" type="slidenum">
              <a:rPr lang="en-US" altLang="pt-BR" sz="1300" b="0" smtClean="0"/>
              <a:pPr/>
              <a:t>47</a:t>
            </a:fld>
            <a:endParaRPr lang="en-US" altLang="pt-BR" sz="1300" b="0"/>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a:p>
        </p:txBody>
      </p:sp>
    </p:spTree>
    <p:extLst>
      <p:ext uri="{BB962C8B-B14F-4D97-AF65-F5344CB8AC3E}">
        <p14:creationId xmlns:p14="http://schemas.microsoft.com/office/powerpoint/2010/main" val="1162881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87F96C09-0779-48BF-BC9A-CFA04A5154CB}" type="slidenum">
              <a:rPr lang="en-US" altLang="pt-BR" sz="1300" b="0" smtClean="0"/>
              <a:pPr/>
              <a:t>48</a:t>
            </a:fld>
            <a:endParaRPr lang="en-US" altLang="pt-BR" sz="1300" b="0"/>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a:p>
        </p:txBody>
      </p:sp>
    </p:spTree>
    <p:extLst>
      <p:ext uri="{BB962C8B-B14F-4D97-AF65-F5344CB8AC3E}">
        <p14:creationId xmlns:p14="http://schemas.microsoft.com/office/powerpoint/2010/main" val="3058127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87F96C09-0779-48BF-BC9A-CFA04A5154CB}" type="slidenum">
              <a:rPr lang="en-US" altLang="pt-BR" sz="1300" b="0" smtClean="0"/>
              <a:pPr/>
              <a:t>49</a:t>
            </a:fld>
            <a:endParaRPr lang="en-US" altLang="pt-BR" sz="1300" b="0"/>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a:p>
        </p:txBody>
      </p:sp>
    </p:spTree>
    <p:extLst>
      <p:ext uri="{BB962C8B-B14F-4D97-AF65-F5344CB8AC3E}">
        <p14:creationId xmlns:p14="http://schemas.microsoft.com/office/powerpoint/2010/main" val="17311803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87F96C09-0779-48BF-BC9A-CFA04A5154CB}" type="slidenum">
              <a:rPr lang="en-US" altLang="pt-BR" sz="1300" b="0" smtClean="0"/>
              <a:pPr/>
              <a:t>50</a:t>
            </a:fld>
            <a:endParaRPr lang="en-US" altLang="pt-BR" sz="1300" b="0"/>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a:p>
        </p:txBody>
      </p:sp>
    </p:spTree>
    <p:extLst>
      <p:ext uri="{BB962C8B-B14F-4D97-AF65-F5344CB8AC3E}">
        <p14:creationId xmlns:p14="http://schemas.microsoft.com/office/powerpoint/2010/main" val="17941035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87F96C09-0779-48BF-BC9A-CFA04A5154CB}" type="slidenum">
              <a:rPr lang="en-US" altLang="pt-BR" sz="1300" b="0" smtClean="0"/>
              <a:pPr/>
              <a:t>51</a:t>
            </a:fld>
            <a:endParaRPr lang="en-US" altLang="pt-BR" sz="1300" b="0"/>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a:p>
        </p:txBody>
      </p:sp>
    </p:spTree>
    <p:extLst>
      <p:ext uri="{BB962C8B-B14F-4D97-AF65-F5344CB8AC3E}">
        <p14:creationId xmlns:p14="http://schemas.microsoft.com/office/powerpoint/2010/main" val="7817914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87F96C09-0779-48BF-BC9A-CFA04A5154CB}" type="slidenum">
              <a:rPr lang="en-US" altLang="pt-BR" sz="1300" b="0" smtClean="0"/>
              <a:pPr/>
              <a:t>52</a:t>
            </a:fld>
            <a:endParaRPr lang="en-US" altLang="pt-BR" sz="1300" b="0"/>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a:p>
        </p:txBody>
      </p:sp>
    </p:spTree>
    <p:extLst>
      <p:ext uri="{BB962C8B-B14F-4D97-AF65-F5344CB8AC3E}">
        <p14:creationId xmlns:p14="http://schemas.microsoft.com/office/powerpoint/2010/main" val="41800580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87F96C09-0779-48BF-BC9A-CFA04A5154CB}" type="slidenum">
              <a:rPr lang="en-US" altLang="pt-BR" sz="1300" b="0" smtClean="0"/>
              <a:pPr/>
              <a:t>53</a:t>
            </a:fld>
            <a:endParaRPr lang="en-US" altLang="pt-BR" sz="1300" b="0"/>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a:p>
        </p:txBody>
      </p:sp>
    </p:spTree>
    <p:extLst>
      <p:ext uri="{BB962C8B-B14F-4D97-AF65-F5344CB8AC3E}">
        <p14:creationId xmlns:p14="http://schemas.microsoft.com/office/powerpoint/2010/main" val="41018693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87F96C09-0779-48BF-BC9A-CFA04A5154CB}" type="slidenum">
              <a:rPr lang="en-US" altLang="pt-BR" sz="1300" b="0" smtClean="0"/>
              <a:pPr/>
              <a:t>54</a:t>
            </a:fld>
            <a:endParaRPr lang="en-US" altLang="pt-BR" sz="1300" b="0"/>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a:p>
        </p:txBody>
      </p:sp>
    </p:spTree>
    <p:extLst>
      <p:ext uri="{BB962C8B-B14F-4D97-AF65-F5344CB8AC3E}">
        <p14:creationId xmlns:p14="http://schemas.microsoft.com/office/powerpoint/2010/main" val="801630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EC962EAC-01CD-4796-9ECC-36A270CB1D36}" type="slidenum">
              <a:rPr lang="en-US" altLang="pt-BR" sz="1300" b="0"/>
              <a:pPr/>
              <a:t>9</a:t>
            </a:fld>
            <a:endParaRPr lang="en-US" altLang="pt-BR" sz="1300" b="0" dirty="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dirty="0"/>
          </a:p>
        </p:txBody>
      </p:sp>
    </p:spTree>
    <p:extLst>
      <p:ext uri="{BB962C8B-B14F-4D97-AF65-F5344CB8AC3E}">
        <p14:creationId xmlns:p14="http://schemas.microsoft.com/office/powerpoint/2010/main" val="5524991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EC962EAC-01CD-4796-9ECC-36A270CB1D36}" type="slidenum">
              <a:rPr lang="en-US" altLang="pt-BR" sz="1300" b="0"/>
              <a:pPr/>
              <a:t>58</a:t>
            </a:fld>
            <a:endParaRPr lang="en-US" altLang="pt-BR" sz="1300" b="0" dirty="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dirty="0"/>
          </a:p>
        </p:txBody>
      </p:sp>
    </p:spTree>
    <p:extLst>
      <p:ext uri="{BB962C8B-B14F-4D97-AF65-F5344CB8AC3E}">
        <p14:creationId xmlns:p14="http://schemas.microsoft.com/office/powerpoint/2010/main" val="19423726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EC962EAC-01CD-4796-9ECC-36A270CB1D36}" type="slidenum">
              <a:rPr lang="en-US" altLang="pt-BR" sz="1300" b="0"/>
              <a:pPr/>
              <a:t>60</a:t>
            </a:fld>
            <a:endParaRPr lang="en-US" altLang="pt-BR" sz="1300" b="0" dirty="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dirty="0"/>
          </a:p>
        </p:txBody>
      </p:sp>
    </p:spTree>
    <p:extLst>
      <p:ext uri="{BB962C8B-B14F-4D97-AF65-F5344CB8AC3E}">
        <p14:creationId xmlns:p14="http://schemas.microsoft.com/office/powerpoint/2010/main" val="20123029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EC962EAC-01CD-4796-9ECC-36A270CB1D36}" type="slidenum">
              <a:rPr lang="en-US" altLang="pt-BR" sz="1300" b="0"/>
              <a:pPr/>
              <a:t>62</a:t>
            </a:fld>
            <a:endParaRPr lang="en-US" altLang="pt-BR" sz="1300" b="0" dirty="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dirty="0"/>
          </a:p>
        </p:txBody>
      </p:sp>
    </p:spTree>
    <p:extLst>
      <p:ext uri="{BB962C8B-B14F-4D97-AF65-F5344CB8AC3E}">
        <p14:creationId xmlns:p14="http://schemas.microsoft.com/office/powerpoint/2010/main" val="6348666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EC962EAC-01CD-4796-9ECC-36A270CB1D36}" type="slidenum">
              <a:rPr lang="en-US" altLang="pt-BR" sz="1300" b="0"/>
              <a:pPr/>
              <a:t>63</a:t>
            </a:fld>
            <a:endParaRPr lang="en-US" altLang="pt-BR" sz="1300" b="0" dirty="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dirty="0"/>
          </a:p>
        </p:txBody>
      </p:sp>
    </p:spTree>
    <p:extLst>
      <p:ext uri="{BB962C8B-B14F-4D97-AF65-F5344CB8AC3E}">
        <p14:creationId xmlns:p14="http://schemas.microsoft.com/office/powerpoint/2010/main" val="3747819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87F96C09-0779-48BF-BC9A-CFA04A5154CB}" type="slidenum">
              <a:rPr lang="en-US" altLang="pt-BR" sz="1300" b="0" smtClean="0"/>
              <a:pPr/>
              <a:t>64</a:t>
            </a:fld>
            <a:endParaRPr lang="en-US" altLang="pt-BR" sz="1300" b="0"/>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a:p>
        </p:txBody>
      </p:sp>
    </p:spTree>
    <p:extLst>
      <p:ext uri="{BB962C8B-B14F-4D97-AF65-F5344CB8AC3E}">
        <p14:creationId xmlns:p14="http://schemas.microsoft.com/office/powerpoint/2010/main" val="21966566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EC962EAC-01CD-4796-9ECC-36A270CB1D36}" type="slidenum">
              <a:rPr lang="en-US" altLang="pt-BR" sz="1300" b="0"/>
              <a:pPr/>
              <a:t>65</a:t>
            </a:fld>
            <a:endParaRPr lang="en-US" altLang="pt-BR" sz="1300" b="0" dirty="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dirty="0"/>
          </a:p>
        </p:txBody>
      </p:sp>
    </p:spTree>
    <p:extLst>
      <p:ext uri="{BB962C8B-B14F-4D97-AF65-F5344CB8AC3E}">
        <p14:creationId xmlns:p14="http://schemas.microsoft.com/office/powerpoint/2010/main" val="28848777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87F96C09-0779-48BF-BC9A-CFA04A5154CB}" type="slidenum">
              <a:rPr lang="en-US" altLang="pt-BR" sz="1300" b="0" smtClean="0"/>
              <a:pPr/>
              <a:t>66</a:t>
            </a:fld>
            <a:endParaRPr lang="en-US" altLang="pt-BR" sz="1300" b="0"/>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a:p>
        </p:txBody>
      </p:sp>
    </p:spTree>
    <p:extLst>
      <p:ext uri="{BB962C8B-B14F-4D97-AF65-F5344CB8AC3E}">
        <p14:creationId xmlns:p14="http://schemas.microsoft.com/office/powerpoint/2010/main" val="34230006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C216E704-EEE9-4463-A72A-F9BDC7B8AC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fld id="{A1BEF82E-F7A5-4D5F-B266-744D76F96091}" type="slidenum">
              <a:rPr lang="en-US" altLang="pt-BR" sz="1200" b="0"/>
              <a:pPr/>
              <a:t>67</a:t>
            </a:fld>
            <a:endParaRPr lang="en-US" altLang="pt-BR" sz="1200" b="0"/>
          </a:p>
        </p:txBody>
      </p:sp>
      <p:sp>
        <p:nvSpPr>
          <p:cNvPr id="145411" name="Rectangle 2">
            <a:extLst>
              <a:ext uri="{FF2B5EF4-FFF2-40B4-BE49-F238E27FC236}">
                <a16:creationId xmlns:a16="http://schemas.microsoft.com/office/drawing/2014/main" id="{45447530-3581-47C4-A0B8-078CE0BAE2BF}"/>
              </a:ext>
            </a:extLst>
          </p:cNvPr>
          <p:cNvSpPr>
            <a:spLocks noGrp="1" noRot="1" noChangeAspect="1" noChangeArrowheads="1" noTextEdit="1"/>
          </p:cNvSpPr>
          <p:nvPr>
            <p:ph type="sldImg"/>
          </p:nvPr>
        </p:nvSpPr>
        <p:spPr>
          <a:ln/>
        </p:spPr>
      </p:sp>
      <p:sp>
        <p:nvSpPr>
          <p:cNvPr id="145412" name="Rectangle 3">
            <a:extLst>
              <a:ext uri="{FF2B5EF4-FFF2-40B4-BE49-F238E27FC236}">
                <a16:creationId xmlns:a16="http://schemas.microsoft.com/office/drawing/2014/main" id="{B4398FA4-4D1B-41F8-8659-25061E9EBC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a:p>
        </p:txBody>
      </p:sp>
    </p:spTree>
    <p:extLst>
      <p:ext uri="{BB962C8B-B14F-4D97-AF65-F5344CB8AC3E}">
        <p14:creationId xmlns:p14="http://schemas.microsoft.com/office/powerpoint/2010/main" val="42052864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C216E704-EEE9-4463-A72A-F9BDC7B8AC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fld id="{A1BEF82E-F7A5-4D5F-B266-744D76F96091}" type="slidenum">
              <a:rPr lang="en-US" altLang="pt-BR" sz="1200" b="0"/>
              <a:pPr/>
              <a:t>68</a:t>
            </a:fld>
            <a:endParaRPr lang="en-US" altLang="pt-BR" sz="1200" b="0"/>
          </a:p>
        </p:txBody>
      </p:sp>
      <p:sp>
        <p:nvSpPr>
          <p:cNvPr id="145411" name="Rectangle 2">
            <a:extLst>
              <a:ext uri="{FF2B5EF4-FFF2-40B4-BE49-F238E27FC236}">
                <a16:creationId xmlns:a16="http://schemas.microsoft.com/office/drawing/2014/main" id="{45447530-3581-47C4-A0B8-078CE0BAE2BF}"/>
              </a:ext>
            </a:extLst>
          </p:cNvPr>
          <p:cNvSpPr>
            <a:spLocks noGrp="1" noRot="1" noChangeAspect="1" noChangeArrowheads="1" noTextEdit="1"/>
          </p:cNvSpPr>
          <p:nvPr>
            <p:ph type="sldImg"/>
          </p:nvPr>
        </p:nvSpPr>
        <p:spPr>
          <a:ln/>
        </p:spPr>
      </p:sp>
      <p:sp>
        <p:nvSpPr>
          <p:cNvPr id="145412" name="Rectangle 3">
            <a:extLst>
              <a:ext uri="{FF2B5EF4-FFF2-40B4-BE49-F238E27FC236}">
                <a16:creationId xmlns:a16="http://schemas.microsoft.com/office/drawing/2014/main" id="{B4398FA4-4D1B-41F8-8659-25061E9EBC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a:p>
        </p:txBody>
      </p:sp>
    </p:spTree>
    <p:extLst>
      <p:ext uri="{BB962C8B-B14F-4D97-AF65-F5344CB8AC3E}">
        <p14:creationId xmlns:p14="http://schemas.microsoft.com/office/powerpoint/2010/main" val="11822833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C216E704-EEE9-4463-A72A-F9BDC7B8AC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fld id="{A1BEF82E-F7A5-4D5F-B266-744D76F96091}" type="slidenum">
              <a:rPr lang="en-US" altLang="pt-BR" sz="1200" b="0"/>
              <a:pPr/>
              <a:t>69</a:t>
            </a:fld>
            <a:endParaRPr lang="en-US" altLang="pt-BR" sz="1200" b="0"/>
          </a:p>
        </p:txBody>
      </p:sp>
      <p:sp>
        <p:nvSpPr>
          <p:cNvPr id="145411" name="Rectangle 2">
            <a:extLst>
              <a:ext uri="{FF2B5EF4-FFF2-40B4-BE49-F238E27FC236}">
                <a16:creationId xmlns:a16="http://schemas.microsoft.com/office/drawing/2014/main" id="{45447530-3581-47C4-A0B8-078CE0BAE2BF}"/>
              </a:ext>
            </a:extLst>
          </p:cNvPr>
          <p:cNvSpPr>
            <a:spLocks noGrp="1" noRot="1" noChangeAspect="1" noChangeArrowheads="1" noTextEdit="1"/>
          </p:cNvSpPr>
          <p:nvPr>
            <p:ph type="sldImg"/>
          </p:nvPr>
        </p:nvSpPr>
        <p:spPr>
          <a:ln/>
        </p:spPr>
      </p:sp>
      <p:sp>
        <p:nvSpPr>
          <p:cNvPr id="145412" name="Rectangle 3">
            <a:extLst>
              <a:ext uri="{FF2B5EF4-FFF2-40B4-BE49-F238E27FC236}">
                <a16:creationId xmlns:a16="http://schemas.microsoft.com/office/drawing/2014/main" id="{B4398FA4-4D1B-41F8-8659-25061E9EBC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a:p>
        </p:txBody>
      </p:sp>
    </p:spTree>
    <p:extLst>
      <p:ext uri="{BB962C8B-B14F-4D97-AF65-F5344CB8AC3E}">
        <p14:creationId xmlns:p14="http://schemas.microsoft.com/office/powerpoint/2010/main" val="2962485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EC962EAC-01CD-4796-9ECC-36A270CB1D36}" type="slidenum">
              <a:rPr lang="en-US" altLang="pt-BR" sz="1300" b="0"/>
              <a:pPr/>
              <a:t>10</a:t>
            </a:fld>
            <a:endParaRPr lang="en-US" altLang="pt-BR" sz="1300" b="0" dirty="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dirty="0"/>
          </a:p>
        </p:txBody>
      </p:sp>
    </p:spTree>
    <p:extLst>
      <p:ext uri="{BB962C8B-B14F-4D97-AF65-F5344CB8AC3E}">
        <p14:creationId xmlns:p14="http://schemas.microsoft.com/office/powerpoint/2010/main" val="28411472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C216E704-EEE9-4463-A72A-F9BDC7B8AC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fld id="{A1BEF82E-F7A5-4D5F-B266-744D76F96091}" type="slidenum">
              <a:rPr lang="en-US" altLang="pt-BR" sz="1200" b="0"/>
              <a:pPr/>
              <a:t>70</a:t>
            </a:fld>
            <a:endParaRPr lang="en-US" altLang="pt-BR" sz="1200" b="0"/>
          </a:p>
        </p:txBody>
      </p:sp>
      <p:sp>
        <p:nvSpPr>
          <p:cNvPr id="145411" name="Rectangle 2">
            <a:extLst>
              <a:ext uri="{FF2B5EF4-FFF2-40B4-BE49-F238E27FC236}">
                <a16:creationId xmlns:a16="http://schemas.microsoft.com/office/drawing/2014/main" id="{45447530-3581-47C4-A0B8-078CE0BAE2BF}"/>
              </a:ext>
            </a:extLst>
          </p:cNvPr>
          <p:cNvSpPr>
            <a:spLocks noGrp="1" noRot="1" noChangeAspect="1" noChangeArrowheads="1" noTextEdit="1"/>
          </p:cNvSpPr>
          <p:nvPr>
            <p:ph type="sldImg"/>
          </p:nvPr>
        </p:nvSpPr>
        <p:spPr>
          <a:ln/>
        </p:spPr>
      </p:sp>
      <p:sp>
        <p:nvSpPr>
          <p:cNvPr id="145412" name="Rectangle 3">
            <a:extLst>
              <a:ext uri="{FF2B5EF4-FFF2-40B4-BE49-F238E27FC236}">
                <a16:creationId xmlns:a16="http://schemas.microsoft.com/office/drawing/2014/main" id="{B4398FA4-4D1B-41F8-8659-25061E9EBC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a:p>
        </p:txBody>
      </p:sp>
    </p:spTree>
    <p:extLst>
      <p:ext uri="{BB962C8B-B14F-4D97-AF65-F5344CB8AC3E}">
        <p14:creationId xmlns:p14="http://schemas.microsoft.com/office/powerpoint/2010/main" val="17724221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8DB0FF15-D545-4905-984C-17F84D000195}" type="slidenum">
              <a:rPr lang="en-US" altLang="pt-BR" sz="1300" b="0" smtClean="0"/>
              <a:pPr/>
              <a:t>72</a:t>
            </a:fld>
            <a:endParaRPr lang="en-US" altLang="pt-BR" sz="1300" b="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a:p>
        </p:txBody>
      </p:sp>
    </p:spTree>
    <p:extLst>
      <p:ext uri="{BB962C8B-B14F-4D97-AF65-F5344CB8AC3E}">
        <p14:creationId xmlns:p14="http://schemas.microsoft.com/office/powerpoint/2010/main" val="7429083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C216E704-EEE9-4463-A72A-F9BDC7B8AC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fld id="{A1BEF82E-F7A5-4D5F-B266-744D76F96091}" type="slidenum">
              <a:rPr lang="en-US" altLang="pt-BR" sz="1200" b="0"/>
              <a:pPr/>
              <a:t>73</a:t>
            </a:fld>
            <a:endParaRPr lang="en-US" altLang="pt-BR" sz="1200" b="0"/>
          </a:p>
        </p:txBody>
      </p:sp>
      <p:sp>
        <p:nvSpPr>
          <p:cNvPr id="145411" name="Rectangle 2">
            <a:extLst>
              <a:ext uri="{FF2B5EF4-FFF2-40B4-BE49-F238E27FC236}">
                <a16:creationId xmlns:a16="http://schemas.microsoft.com/office/drawing/2014/main" id="{45447530-3581-47C4-A0B8-078CE0BAE2BF}"/>
              </a:ext>
            </a:extLst>
          </p:cNvPr>
          <p:cNvSpPr>
            <a:spLocks noGrp="1" noRot="1" noChangeAspect="1" noChangeArrowheads="1" noTextEdit="1"/>
          </p:cNvSpPr>
          <p:nvPr>
            <p:ph type="sldImg"/>
          </p:nvPr>
        </p:nvSpPr>
        <p:spPr>
          <a:ln/>
        </p:spPr>
      </p:sp>
      <p:sp>
        <p:nvSpPr>
          <p:cNvPr id="145412" name="Rectangle 3">
            <a:extLst>
              <a:ext uri="{FF2B5EF4-FFF2-40B4-BE49-F238E27FC236}">
                <a16:creationId xmlns:a16="http://schemas.microsoft.com/office/drawing/2014/main" id="{B4398FA4-4D1B-41F8-8659-25061E9EBC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a:p>
        </p:txBody>
      </p:sp>
    </p:spTree>
    <p:extLst>
      <p:ext uri="{BB962C8B-B14F-4D97-AF65-F5344CB8AC3E}">
        <p14:creationId xmlns:p14="http://schemas.microsoft.com/office/powerpoint/2010/main" val="9408781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C216E704-EEE9-4463-A72A-F9BDC7B8AC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fld id="{A1BEF82E-F7A5-4D5F-B266-744D76F96091}" type="slidenum">
              <a:rPr lang="en-US" altLang="pt-BR" sz="1200" b="0"/>
              <a:pPr/>
              <a:t>74</a:t>
            </a:fld>
            <a:endParaRPr lang="en-US" altLang="pt-BR" sz="1200" b="0"/>
          </a:p>
        </p:txBody>
      </p:sp>
      <p:sp>
        <p:nvSpPr>
          <p:cNvPr id="145411" name="Rectangle 2">
            <a:extLst>
              <a:ext uri="{FF2B5EF4-FFF2-40B4-BE49-F238E27FC236}">
                <a16:creationId xmlns:a16="http://schemas.microsoft.com/office/drawing/2014/main" id="{45447530-3581-47C4-A0B8-078CE0BAE2BF}"/>
              </a:ext>
            </a:extLst>
          </p:cNvPr>
          <p:cNvSpPr>
            <a:spLocks noGrp="1" noRot="1" noChangeAspect="1" noChangeArrowheads="1" noTextEdit="1"/>
          </p:cNvSpPr>
          <p:nvPr>
            <p:ph type="sldImg"/>
          </p:nvPr>
        </p:nvSpPr>
        <p:spPr>
          <a:ln/>
        </p:spPr>
      </p:sp>
      <p:sp>
        <p:nvSpPr>
          <p:cNvPr id="145412" name="Rectangle 3">
            <a:extLst>
              <a:ext uri="{FF2B5EF4-FFF2-40B4-BE49-F238E27FC236}">
                <a16:creationId xmlns:a16="http://schemas.microsoft.com/office/drawing/2014/main" id="{B4398FA4-4D1B-41F8-8659-25061E9EBC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a:p>
        </p:txBody>
      </p:sp>
    </p:spTree>
    <p:extLst>
      <p:ext uri="{BB962C8B-B14F-4D97-AF65-F5344CB8AC3E}">
        <p14:creationId xmlns:p14="http://schemas.microsoft.com/office/powerpoint/2010/main" val="28124200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ffed5ddd3e_1_2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sz="1300" b="0">
                <a:solidFill>
                  <a:schemeClr val="dk1"/>
                </a:solidFill>
                <a:latin typeface="Times New Roman"/>
                <a:ea typeface="Times New Roman"/>
                <a:cs typeface="Times New Roman"/>
                <a:sym typeface="Times New Roman"/>
              </a:rPr>
              <a:t>78</a:t>
            </a:fld>
            <a:endParaRPr sz="1300" b="0">
              <a:solidFill>
                <a:schemeClr val="dk1"/>
              </a:solidFill>
              <a:latin typeface="Times New Roman"/>
              <a:ea typeface="Times New Roman"/>
              <a:cs typeface="Times New Roman"/>
              <a:sym typeface="Times New Roman"/>
            </a:endParaRPr>
          </a:p>
        </p:txBody>
      </p:sp>
      <p:sp>
        <p:nvSpPr>
          <p:cNvPr id="304" name="Google Shape;304;g2ffed5ddd3e_1_219:notes"/>
          <p:cNvSpPr>
            <a:spLocks noGrp="1" noRot="1" noChangeAspect="1"/>
          </p:cNvSpPr>
          <p:nvPr>
            <p:ph type="sldImg" idx="2"/>
          </p:nvPr>
        </p:nvSpPr>
        <p:spPr>
          <a:xfrm>
            <a:off x="2971800" y="549275"/>
            <a:ext cx="3657600" cy="2743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5" name="Google Shape;305;g2ffed5ddd3e_1_2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24469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ffed5ddd3e_1_2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sz="1300" b="0">
                <a:solidFill>
                  <a:schemeClr val="dk1"/>
                </a:solidFill>
                <a:latin typeface="Times New Roman"/>
                <a:ea typeface="Times New Roman"/>
                <a:cs typeface="Times New Roman"/>
                <a:sym typeface="Times New Roman"/>
              </a:rPr>
              <a:t>79</a:t>
            </a:fld>
            <a:endParaRPr sz="1300" b="0">
              <a:solidFill>
                <a:schemeClr val="dk1"/>
              </a:solidFill>
              <a:latin typeface="Times New Roman"/>
              <a:ea typeface="Times New Roman"/>
              <a:cs typeface="Times New Roman"/>
              <a:sym typeface="Times New Roman"/>
            </a:endParaRPr>
          </a:p>
        </p:txBody>
      </p:sp>
      <p:sp>
        <p:nvSpPr>
          <p:cNvPr id="304" name="Google Shape;304;g2ffed5ddd3e_1_219:notes"/>
          <p:cNvSpPr>
            <a:spLocks noGrp="1" noRot="1" noChangeAspect="1"/>
          </p:cNvSpPr>
          <p:nvPr>
            <p:ph type="sldImg" idx="2"/>
          </p:nvPr>
        </p:nvSpPr>
        <p:spPr>
          <a:xfrm>
            <a:off x="2971800" y="549275"/>
            <a:ext cx="3657600" cy="2743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5" name="Google Shape;305;g2ffed5ddd3e_1_2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94844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ffed5ddd3e_1_2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sz="1300" b="0">
                <a:solidFill>
                  <a:schemeClr val="dk1"/>
                </a:solidFill>
                <a:latin typeface="Times New Roman"/>
                <a:ea typeface="Times New Roman"/>
                <a:cs typeface="Times New Roman"/>
                <a:sym typeface="Times New Roman"/>
              </a:rPr>
              <a:t>80</a:t>
            </a:fld>
            <a:endParaRPr sz="1300" b="0">
              <a:solidFill>
                <a:schemeClr val="dk1"/>
              </a:solidFill>
              <a:latin typeface="Times New Roman"/>
              <a:ea typeface="Times New Roman"/>
              <a:cs typeface="Times New Roman"/>
              <a:sym typeface="Times New Roman"/>
            </a:endParaRPr>
          </a:p>
        </p:txBody>
      </p:sp>
      <p:sp>
        <p:nvSpPr>
          <p:cNvPr id="318" name="Google Shape;318;g2ffed5ddd3e_1_231:notes"/>
          <p:cNvSpPr>
            <a:spLocks noGrp="1" noRot="1" noChangeAspect="1"/>
          </p:cNvSpPr>
          <p:nvPr>
            <p:ph type="sldImg" idx="2"/>
          </p:nvPr>
        </p:nvSpPr>
        <p:spPr>
          <a:xfrm>
            <a:off x="2971800" y="549275"/>
            <a:ext cx="3657600" cy="2743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9" name="Google Shape;319;g2ffed5ddd3e_1_2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39305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ffed5ddd3e_1_2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sz="1300" b="0">
                <a:solidFill>
                  <a:schemeClr val="dk1"/>
                </a:solidFill>
                <a:latin typeface="Times New Roman"/>
                <a:ea typeface="Times New Roman"/>
                <a:cs typeface="Times New Roman"/>
                <a:sym typeface="Times New Roman"/>
              </a:rPr>
              <a:t>81</a:t>
            </a:fld>
            <a:endParaRPr sz="1300" b="0">
              <a:solidFill>
                <a:schemeClr val="dk1"/>
              </a:solidFill>
              <a:latin typeface="Times New Roman"/>
              <a:ea typeface="Times New Roman"/>
              <a:cs typeface="Times New Roman"/>
              <a:sym typeface="Times New Roman"/>
            </a:endParaRPr>
          </a:p>
        </p:txBody>
      </p:sp>
      <p:sp>
        <p:nvSpPr>
          <p:cNvPr id="318" name="Google Shape;318;g2ffed5ddd3e_1_231:notes"/>
          <p:cNvSpPr>
            <a:spLocks noGrp="1" noRot="1" noChangeAspect="1"/>
          </p:cNvSpPr>
          <p:nvPr>
            <p:ph type="sldImg" idx="2"/>
          </p:nvPr>
        </p:nvSpPr>
        <p:spPr>
          <a:xfrm>
            <a:off x="2971800" y="549275"/>
            <a:ext cx="3657600" cy="2743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9" name="Google Shape;319;g2ffed5ddd3e_1_2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77840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ffed5ddd3e_1_2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sz="1300" b="0">
                <a:solidFill>
                  <a:schemeClr val="dk1"/>
                </a:solidFill>
                <a:latin typeface="Times New Roman"/>
                <a:ea typeface="Times New Roman"/>
                <a:cs typeface="Times New Roman"/>
                <a:sym typeface="Times New Roman"/>
              </a:rPr>
              <a:t>82</a:t>
            </a:fld>
            <a:endParaRPr sz="1300" b="0">
              <a:solidFill>
                <a:schemeClr val="dk1"/>
              </a:solidFill>
              <a:latin typeface="Times New Roman"/>
              <a:ea typeface="Times New Roman"/>
              <a:cs typeface="Times New Roman"/>
              <a:sym typeface="Times New Roman"/>
            </a:endParaRPr>
          </a:p>
        </p:txBody>
      </p:sp>
      <p:sp>
        <p:nvSpPr>
          <p:cNvPr id="304" name="Google Shape;304;g2ffed5ddd3e_1_219:notes"/>
          <p:cNvSpPr>
            <a:spLocks noGrp="1" noRot="1" noChangeAspect="1"/>
          </p:cNvSpPr>
          <p:nvPr>
            <p:ph type="sldImg" idx="2"/>
          </p:nvPr>
        </p:nvSpPr>
        <p:spPr>
          <a:xfrm>
            <a:off x="2971800" y="549275"/>
            <a:ext cx="3657600" cy="2743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5" name="Google Shape;305;g2ffed5ddd3e_1_2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562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B9234BD9-6536-45E6-9B96-DFD1319DBB47}" type="slidenum">
              <a:rPr lang="en-US" altLang="pt-BR" sz="1300" b="0"/>
              <a:pPr/>
              <a:t>83</a:t>
            </a:fld>
            <a:endParaRPr lang="en-US" altLang="pt-BR" sz="1300" b="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a:p>
        </p:txBody>
      </p:sp>
    </p:spTree>
    <p:extLst>
      <p:ext uri="{BB962C8B-B14F-4D97-AF65-F5344CB8AC3E}">
        <p14:creationId xmlns:p14="http://schemas.microsoft.com/office/powerpoint/2010/main" val="3862188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EC962EAC-01CD-4796-9ECC-36A270CB1D36}" type="slidenum">
              <a:rPr lang="en-US" altLang="pt-BR" sz="1300" b="0"/>
              <a:pPr/>
              <a:t>11</a:t>
            </a:fld>
            <a:endParaRPr lang="en-US" altLang="pt-BR" sz="1300" b="0" dirty="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dirty="0"/>
          </a:p>
        </p:txBody>
      </p:sp>
    </p:spTree>
    <p:extLst>
      <p:ext uri="{BB962C8B-B14F-4D97-AF65-F5344CB8AC3E}">
        <p14:creationId xmlns:p14="http://schemas.microsoft.com/office/powerpoint/2010/main" val="19471569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C216E704-EEE9-4463-A72A-F9BDC7B8AC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fld id="{A1BEF82E-F7A5-4D5F-B266-744D76F96091}" type="slidenum">
              <a:rPr lang="en-US" altLang="pt-BR" sz="1200" b="0"/>
              <a:pPr/>
              <a:t>84</a:t>
            </a:fld>
            <a:endParaRPr lang="en-US" altLang="pt-BR" sz="1200" b="0"/>
          </a:p>
        </p:txBody>
      </p:sp>
      <p:sp>
        <p:nvSpPr>
          <p:cNvPr id="145411" name="Rectangle 2">
            <a:extLst>
              <a:ext uri="{FF2B5EF4-FFF2-40B4-BE49-F238E27FC236}">
                <a16:creationId xmlns:a16="http://schemas.microsoft.com/office/drawing/2014/main" id="{45447530-3581-47C4-A0B8-078CE0BAE2BF}"/>
              </a:ext>
            </a:extLst>
          </p:cNvPr>
          <p:cNvSpPr>
            <a:spLocks noGrp="1" noRot="1" noChangeAspect="1" noChangeArrowheads="1" noTextEdit="1"/>
          </p:cNvSpPr>
          <p:nvPr>
            <p:ph type="sldImg"/>
          </p:nvPr>
        </p:nvSpPr>
        <p:spPr>
          <a:ln/>
        </p:spPr>
      </p:sp>
      <p:sp>
        <p:nvSpPr>
          <p:cNvPr id="145412" name="Rectangle 3">
            <a:extLst>
              <a:ext uri="{FF2B5EF4-FFF2-40B4-BE49-F238E27FC236}">
                <a16:creationId xmlns:a16="http://schemas.microsoft.com/office/drawing/2014/main" id="{B4398FA4-4D1B-41F8-8659-25061E9EBC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a:p>
        </p:txBody>
      </p:sp>
    </p:spTree>
    <p:extLst>
      <p:ext uri="{BB962C8B-B14F-4D97-AF65-F5344CB8AC3E}">
        <p14:creationId xmlns:p14="http://schemas.microsoft.com/office/powerpoint/2010/main" val="31992780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C216E704-EEE9-4463-A72A-F9BDC7B8AC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fld id="{A1BEF82E-F7A5-4D5F-B266-744D76F96091}" type="slidenum">
              <a:rPr lang="en-US" altLang="pt-BR" sz="1200" b="0"/>
              <a:pPr/>
              <a:t>85</a:t>
            </a:fld>
            <a:endParaRPr lang="en-US" altLang="pt-BR" sz="1200" b="0"/>
          </a:p>
        </p:txBody>
      </p:sp>
      <p:sp>
        <p:nvSpPr>
          <p:cNvPr id="145411" name="Rectangle 2">
            <a:extLst>
              <a:ext uri="{FF2B5EF4-FFF2-40B4-BE49-F238E27FC236}">
                <a16:creationId xmlns:a16="http://schemas.microsoft.com/office/drawing/2014/main" id="{45447530-3581-47C4-A0B8-078CE0BAE2BF}"/>
              </a:ext>
            </a:extLst>
          </p:cNvPr>
          <p:cNvSpPr>
            <a:spLocks noGrp="1" noRot="1" noChangeAspect="1" noChangeArrowheads="1" noTextEdit="1"/>
          </p:cNvSpPr>
          <p:nvPr>
            <p:ph type="sldImg"/>
          </p:nvPr>
        </p:nvSpPr>
        <p:spPr>
          <a:ln/>
        </p:spPr>
      </p:sp>
      <p:sp>
        <p:nvSpPr>
          <p:cNvPr id="145412" name="Rectangle 3">
            <a:extLst>
              <a:ext uri="{FF2B5EF4-FFF2-40B4-BE49-F238E27FC236}">
                <a16:creationId xmlns:a16="http://schemas.microsoft.com/office/drawing/2014/main" id="{B4398FA4-4D1B-41F8-8659-25061E9EBC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a:p>
        </p:txBody>
      </p:sp>
    </p:spTree>
    <p:extLst>
      <p:ext uri="{BB962C8B-B14F-4D97-AF65-F5344CB8AC3E}">
        <p14:creationId xmlns:p14="http://schemas.microsoft.com/office/powerpoint/2010/main" val="134371057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C216E704-EEE9-4463-A72A-F9BDC7B8AC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fld id="{A1BEF82E-F7A5-4D5F-B266-744D76F96091}" type="slidenum">
              <a:rPr lang="en-US" altLang="pt-BR" sz="1200" b="0"/>
              <a:pPr/>
              <a:t>86</a:t>
            </a:fld>
            <a:endParaRPr lang="en-US" altLang="pt-BR" sz="1200" b="0"/>
          </a:p>
        </p:txBody>
      </p:sp>
      <p:sp>
        <p:nvSpPr>
          <p:cNvPr id="145411" name="Rectangle 2">
            <a:extLst>
              <a:ext uri="{FF2B5EF4-FFF2-40B4-BE49-F238E27FC236}">
                <a16:creationId xmlns:a16="http://schemas.microsoft.com/office/drawing/2014/main" id="{45447530-3581-47C4-A0B8-078CE0BAE2BF}"/>
              </a:ext>
            </a:extLst>
          </p:cNvPr>
          <p:cNvSpPr>
            <a:spLocks noGrp="1" noRot="1" noChangeAspect="1" noChangeArrowheads="1" noTextEdit="1"/>
          </p:cNvSpPr>
          <p:nvPr>
            <p:ph type="sldImg"/>
          </p:nvPr>
        </p:nvSpPr>
        <p:spPr>
          <a:ln/>
        </p:spPr>
      </p:sp>
      <p:sp>
        <p:nvSpPr>
          <p:cNvPr id="145412" name="Rectangle 3">
            <a:extLst>
              <a:ext uri="{FF2B5EF4-FFF2-40B4-BE49-F238E27FC236}">
                <a16:creationId xmlns:a16="http://schemas.microsoft.com/office/drawing/2014/main" id="{B4398FA4-4D1B-41F8-8659-25061E9EBC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a:p>
        </p:txBody>
      </p:sp>
    </p:spTree>
    <p:extLst>
      <p:ext uri="{BB962C8B-B14F-4D97-AF65-F5344CB8AC3E}">
        <p14:creationId xmlns:p14="http://schemas.microsoft.com/office/powerpoint/2010/main" val="36954646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EF6D4322-AE9A-448A-986B-270433801D59}" type="slidenum">
              <a:rPr lang="en-US" altLang="pt-BR" sz="1300" b="0" smtClean="0"/>
              <a:pPr/>
              <a:t>88</a:t>
            </a:fld>
            <a:endParaRPr lang="en-US" altLang="pt-BR" sz="1300" b="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a:p>
        </p:txBody>
      </p:sp>
    </p:spTree>
    <p:extLst>
      <p:ext uri="{BB962C8B-B14F-4D97-AF65-F5344CB8AC3E}">
        <p14:creationId xmlns:p14="http://schemas.microsoft.com/office/powerpoint/2010/main" val="315356912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9EA73C07-9EDE-4428-988C-2926812EBAC8}" type="slidenum">
              <a:rPr lang="en-US" altLang="pt-BR" sz="1300" b="0" smtClean="0"/>
              <a:pPr/>
              <a:t>89</a:t>
            </a:fld>
            <a:endParaRPr lang="en-US" altLang="pt-BR" sz="1300" b="0"/>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a:p>
        </p:txBody>
      </p:sp>
    </p:spTree>
    <p:extLst>
      <p:ext uri="{BB962C8B-B14F-4D97-AF65-F5344CB8AC3E}">
        <p14:creationId xmlns:p14="http://schemas.microsoft.com/office/powerpoint/2010/main" val="148036501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87F96C09-0779-48BF-BC9A-CFA04A5154CB}" type="slidenum">
              <a:rPr lang="en-US" altLang="pt-BR" sz="1300" b="0" smtClean="0"/>
              <a:pPr/>
              <a:t>90</a:t>
            </a:fld>
            <a:endParaRPr lang="en-US" altLang="pt-BR" sz="1300" b="0"/>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a:p>
        </p:txBody>
      </p:sp>
    </p:spTree>
    <p:extLst>
      <p:ext uri="{BB962C8B-B14F-4D97-AF65-F5344CB8AC3E}">
        <p14:creationId xmlns:p14="http://schemas.microsoft.com/office/powerpoint/2010/main" val="26620065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2ffed5ddd3e_1_6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sz="1300" b="0">
                <a:solidFill>
                  <a:schemeClr val="dk1"/>
                </a:solidFill>
                <a:latin typeface="Times New Roman"/>
                <a:ea typeface="Times New Roman"/>
                <a:cs typeface="Times New Roman"/>
                <a:sym typeface="Times New Roman"/>
              </a:rPr>
              <a:t>91</a:t>
            </a:fld>
            <a:endParaRPr sz="1300" b="0">
              <a:solidFill>
                <a:schemeClr val="dk1"/>
              </a:solidFill>
              <a:latin typeface="Times New Roman"/>
              <a:ea typeface="Times New Roman"/>
              <a:cs typeface="Times New Roman"/>
              <a:sym typeface="Times New Roman"/>
            </a:endParaRPr>
          </a:p>
        </p:txBody>
      </p:sp>
      <p:sp>
        <p:nvSpPr>
          <p:cNvPr id="878" name="Google Shape;878;g2ffed5ddd3e_1_6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9" name="Google Shape;879;g2ffed5ddd3e_1_6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ffed5ddd3e_1_12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8" name="Google Shape;198;g2ffed5ddd3e_1_1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641430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ffed5ddd3e_1_7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 name="Google Shape;136;g2ffed5ddd3e_1_7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905056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2ffed5ddd3e_1_67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sz="1300" b="0">
                <a:solidFill>
                  <a:schemeClr val="dk1"/>
                </a:solidFill>
                <a:latin typeface="Times New Roman"/>
                <a:ea typeface="Times New Roman"/>
                <a:cs typeface="Times New Roman"/>
                <a:sym typeface="Times New Roman"/>
              </a:rPr>
              <a:t>94</a:t>
            </a:fld>
            <a:endParaRPr sz="1300" b="0">
              <a:solidFill>
                <a:schemeClr val="dk1"/>
              </a:solidFill>
              <a:latin typeface="Times New Roman"/>
              <a:ea typeface="Times New Roman"/>
              <a:cs typeface="Times New Roman"/>
              <a:sym typeface="Times New Roman"/>
            </a:endParaRPr>
          </a:p>
        </p:txBody>
      </p:sp>
      <p:sp>
        <p:nvSpPr>
          <p:cNvPr id="884" name="Google Shape;884;g2ffed5ddd3e_1_67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85" name="Google Shape;885;g2ffed5ddd3e_1_6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d2f96a23a2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g2d2f96a23a2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288460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2ffed5ddd3e_1_68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sz="1300" b="0">
                <a:solidFill>
                  <a:schemeClr val="dk1"/>
                </a:solidFill>
                <a:latin typeface="Times New Roman"/>
                <a:ea typeface="Times New Roman"/>
                <a:cs typeface="Times New Roman"/>
                <a:sym typeface="Times New Roman"/>
              </a:rPr>
              <a:t>95</a:t>
            </a:fld>
            <a:endParaRPr sz="1300" b="0">
              <a:solidFill>
                <a:schemeClr val="dk1"/>
              </a:solidFill>
              <a:latin typeface="Times New Roman"/>
              <a:ea typeface="Times New Roman"/>
              <a:cs typeface="Times New Roman"/>
              <a:sym typeface="Times New Roman"/>
            </a:endParaRPr>
          </a:p>
        </p:txBody>
      </p:sp>
      <p:sp>
        <p:nvSpPr>
          <p:cNvPr id="890" name="Google Shape;890;g2ffed5ddd3e_1_6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91" name="Google Shape;891;g2ffed5ddd3e_1_6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2ffed5ddd3e_1_70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sz="1300" b="0">
                <a:solidFill>
                  <a:schemeClr val="dk1"/>
                </a:solidFill>
                <a:latin typeface="Times New Roman"/>
                <a:ea typeface="Times New Roman"/>
                <a:cs typeface="Times New Roman"/>
                <a:sym typeface="Times New Roman"/>
              </a:rPr>
              <a:t>96</a:t>
            </a:fld>
            <a:endParaRPr sz="1300" b="0">
              <a:solidFill>
                <a:schemeClr val="dk1"/>
              </a:solidFill>
              <a:latin typeface="Times New Roman"/>
              <a:ea typeface="Times New Roman"/>
              <a:cs typeface="Times New Roman"/>
              <a:sym typeface="Times New Roman"/>
            </a:endParaRPr>
          </a:p>
        </p:txBody>
      </p:sp>
      <p:sp>
        <p:nvSpPr>
          <p:cNvPr id="913" name="Google Shape;913;g2ffed5ddd3e_1_70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4" name="Google Shape;914;g2ffed5ddd3e_1_70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2ffed5ddd3e_1_70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sz="1300" b="0">
                <a:solidFill>
                  <a:schemeClr val="dk1"/>
                </a:solidFill>
                <a:latin typeface="Times New Roman"/>
                <a:ea typeface="Times New Roman"/>
                <a:cs typeface="Times New Roman"/>
                <a:sym typeface="Times New Roman"/>
              </a:rPr>
              <a:t>97</a:t>
            </a:fld>
            <a:endParaRPr sz="1300" b="0">
              <a:solidFill>
                <a:schemeClr val="dk1"/>
              </a:solidFill>
              <a:latin typeface="Times New Roman"/>
              <a:ea typeface="Times New Roman"/>
              <a:cs typeface="Times New Roman"/>
              <a:sym typeface="Times New Roman"/>
            </a:endParaRPr>
          </a:p>
        </p:txBody>
      </p:sp>
      <p:sp>
        <p:nvSpPr>
          <p:cNvPr id="919" name="Google Shape;919;g2ffed5ddd3e_1_70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20" name="Google Shape;920;g2ffed5ddd3e_1_70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2ffed5ddd3e_1_7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sz="1300" b="0">
                <a:solidFill>
                  <a:schemeClr val="dk1"/>
                </a:solidFill>
                <a:latin typeface="Times New Roman"/>
                <a:ea typeface="Times New Roman"/>
                <a:cs typeface="Times New Roman"/>
                <a:sym typeface="Times New Roman"/>
              </a:rPr>
              <a:t>98</a:t>
            </a:fld>
            <a:endParaRPr sz="1300" b="0">
              <a:solidFill>
                <a:schemeClr val="dk1"/>
              </a:solidFill>
              <a:latin typeface="Times New Roman"/>
              <a:ea typeface="Times New Roman"/>
              <a:cs typeface="Times New Roman"/>
              <a:sym typeface="Times New Roman"/>
            </a:endParaRPr>
          </a:p>
        </p:txBody>
      </p:sp>
      <p:sp>
        <p:nvSpPr>
          <p:cNvPr id="927" name="Google Shape;927;g2ffed5ddd3e_1_7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28" name="Google Shape;928;g2ffed5ddd3e_1_7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26896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2ffed5ddd3e_1_7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sz="1300" b="0">
                <a:solidFill>
                  <a:schemeClr val="dk1"/>
                </a:solidFill>
                <a:latin typeface="Times New Roman"/>
                <a:ea typeface="Times New Roman"/>
                <a:cs typeface="Times New Roman"/>
                <a:sym typeface="Times New Roman"/>
              </a:rPr>
              <a:t>99</a:t>
            </a:fld>
            <a:endParaRPr sz="1300" b="0">
              <a:solidFill>
                <a:schemeClr val="dk1"/>
              </a:solidFill>
              <a:latin typeface="Times New Roman"/>
              <a:ea typeface="Times New Roman"/>
              <a:cs typeface="Times New Roman"/>
              <a:sym typeface="Times New Roman"/>
            </a:endParaRPr>
          </a:p>
        </p:txBody>
      </p:sp>
      <p:sp>
        <p:nvSpPr>
          <p:cNvPr id="927" name="Google Shape;927;g2ffed5ddd3e_1_7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28" name="Google Shape;928;g2ffed5ddd3e_1_7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2ffed5ddd3e_1_7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sz="1300" b="0">
                <a:solidFill>
                  <a:schemeClr val="dk1"/>
                </a:solidFill>
                <a:latin typeface="Times New Roman"/>
                <a:ea typeface="Times New Roman"/>
                <a:cs typeface="Times New Roman"/>
                <a:sym typeface="Times New Roman"/>
              </a:rPr>
              <a:t>100</a:t>
            </a:fld>
            <a:endParaRPr sz="1300" b="0">
              <a:solidFill>
                <a:schemeClr val="dk1"/>
              </a:solidFill>
              <a:latin typeface="Times New Roman"/>
              <a:ea typeface="Times New Roman"/>
              <a:cs typeface="Times New Roman"/>
              <a:sym typeface="Times New Roman"/>
            </a:endParaRPr>
          </a:p>
        </p:txBody>
      </p:sp>
      <p:sp>
        <p:nvSpPr>
          <p:cNvPr id="927" name="Google Shape;927;g2ffed5ddd3e_1_7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28" name="Google Shape;928;g2ffed5ddd3e_1_7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386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ffed5ddd3e_1_6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g2ffed5ddd3e_1_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997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lvl1pPr>
              <a:defRPr/>
            </a:lvl1pPr>
          </a:lstStyle>
          <a:p>
            <a:pPr>
              <a:defRPr/>
            </a:pPr>
            <a:endParaRPr lang="en-US"/>
          </a:p>
        </p:txBody>
      </p:sp>
      <p:sp>
        <p:nvSpPr>
          <p:cNvPr id="5" name="Espaço Reservado para Rodapé 4"/>
          <p:cNvSpPr>
            <a:spLocks noGrp="1"/>
          </p:cNvSpPr>
          <p:nvPr>
            <p:ph type="ftr" sz="quarter" idx="11"/>
          </p:nvPr>
        </p:nvSpPr>
        <p:spPr/>
        <p:txBody>
          <a:bodyPr/>
          <a:lstStyle>
            <a:lvl1pPr>
              <a:defRPr/>
            </a:lvl1pPr>
          </a:lstStyle>
          <a:p>
            <a:pPr>
              <a:defRPr/>
            </a:pPr>
            <a:endParaRPr lang="en-US"/>
          </a:p>
        </p:txBody>
      </p:sp>
      <p:sp>
        <p:nvSpPr>
          <p:cNvPr id="6" name="Espaço Reservado para Número de Slide 5"/>
          <p:cNvSpPr>
            <a:spLocks noGrp="1"/>
          </p:cNvSpPr>
          <p:nvPr>
            <p:ph type="sldNum" sz="quarter" idx="12"/>
          </p:nvPr>
        </p:nvSpPr>
        <p:spPr/>
        <p:txBody>
          <a:bodyPr/>
          <a:lstStyle>
            <a:lvl1pPr>
              <a:defRPr/>
            </a:lvl1pPr>
          </a:lstStyle>
          <a:p>
            <a:pPr>
              <a:defRPr/>
            </a:pPr>
            <a:fld id="{2E6B972C-D5F7-4F61-82A8-A55B4C7CFFD2}" type="slidenum">
              <a:rPr lang="en-US" altLang="pt-BR"/>
              <a:pPr>
                <a:defRPr/>
              </a:pPr>
              <a:t>‹nº›</a:t>
            </a:fld>
            <a:endParaRPr lang="en-US" altLang="pt-BR"/>
          </a:p>
        </p:txBody>
      </p:sp>
    </p:spTree>
    <p:extLst>
      <p:ext uri="{BB962C8B-B14F-4D97-AF65-F5344CB8AC3E}">
        <p14:creationId xmlns:p14="http://schemas.microsoft.com/office/powerpoint/2010/main" val="1336455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endParaRPr lang="en-US"/>
          </a:p>
        </p:txBody>
      </p:sp>
      <p:sp>
        <p:nvSpPr>
          <p:cNvPr id="5" name="Espaço Reservado para Rodapé 4"/>
          <p:cNvSpPr>
            <a:spLocks noGrp="1"/>
          </p:cNvSpPr>
          <p:nvPr>
            <p:ph type="ftr" sz="quarter" idx="11"/>
          </p:nvPr>
        </p:nvSpPr>
        <p:spPr/>
        <p:txBody>
          <a:bodyPr/>
          <a:lstStyle>
            <a:lvl1pPr>
              <a:defRPr/>
            </a:lvl1pPr>
          </a:lstStyle>
          <a:p>
            <a:pPr>
              <a:defRPr/>
            </a:pPr>
            <a:endParaRPr lang="en-US"/>
          </a:p>
        </p:txBody>
      </p:sp>
      <p:sp>
        <p:nvSpPr>
          <p:cNvPr id="6" name="Espaço Reservado para Número de Slide 5"/>
          <p:cNvSpPr>
            <a:spLocks noGrp="1"/>
          </p:cNvSpPr>
          <p:nvPr>
            <p:ph type="sldNum" sz="quarter" idx="12"/>
          </p:nvPr>
        </p:nvSpPr>
        <p:spPr/>
        <p:txBody>
          <a:bodyPr/>
          <a:lstStyle>
            <a:lvl1pPr>
              <a:defRPr/>
            </a:lvl1pPr>
          </a:lstStyle>
          <a:p>
            <a:pPr>
              <a:defRPr/>
            </a:pPr>
            <a:fld id="{B41C6312-C95B-421C-A854-2E0734229A7E}" type="slidenum">
              <a:rPr lang="en-US" altLang="pt-BR"/>
              <a:pPr>
                <a:defRPr/>
              </a:pPr>
              <a:t>‹nº›</a:t>
            </a:fld>
            <a:endParaRPr lang="en-US" altLang="pt-BR"/>
          </a:p>
        </p:txBody>
      </p:sp>
    </p:spTree>
    <p:extLst>
      <p:ext uri="{BB962C8B-B14F-4D97-AF65-F5344CB8AC3E}">
        <p14:creationId xmlns:p14="http://schemas.microsoft.com/office/powerpoint/2010/main" val="2864123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endParaRPr lang="en-US"/>
          </a:p>
        </p:txBody>
      </p:sp>
      <p:sp>
        <p:nvSpPr>
          <p:cNvPr id="5" name="Espaço Reservado para Rodapé 4"/>
          <p:cNvSpPr>
            <a:spLocks noGrp="1"/>
          </p:cNvSpPr>
          <p:nvPr>
            <p:ph type="ftr" sz="quarter" idx="11"/>
          </p:nvPr>
        </p:nvSpPr>
        <p:spPr/>
        <p:txBody>
          <a:bodyPr/>
          <a:lstStyle>
            <a:lvl1pPr>
              <a:defRPr/>
            </a:lvl1pPr>
          </a:lstStyle>
          <a:p>
            <a:pPr>
              <a:defRPr/>
            </a:pPr>
            <a:endParaRPr lang="en-US"/>
          </a:p>
        </p:txBody>
      </p:sp>
      <p:sp>
        <p:nvSpPr>
          <p:cNvPr id="6" name="Espaço Reservado para Número de Slide 5"/>
          <p:cNvSpPr>
            <a:spLocks noGrp="1"/>
          </p:cNvSpPr>
          <p:nvPr>
            <p:ph type="sldNum" sz="quarter" idx="12"/>
          </p:nvPr>
        </p:nvSpPr>
        <p:spPr/>
        <p:txBody>
          <a:bodyPr/>
          <a:lstStyle>
            <a:lvl1pPr>
              <a:defRPr/>
            </a:lvl1pPr>
          </a:lstStyle>
          <a:p>
            <a:pPr>
              <a:defRPr/>
            </a:pPr>
            <a:fld id="{C9AE5701-15E1-40CF-B612-CFD1A8C28C16}" type="slidenum">
              <a:rPr lang="en-US" altLang="pt-BR"/>
              <a:pPr>
                <a:defRPr/>
              </a:pPr>
              <a:t>‹nº›</a:t>
            </a:fld>
            <a:endParaRPr lang="en-US" altLang="pt-BR"/>
          </a:p>
        </p:txBody>
      </p:sp>
    </p:spTree>
    <p:extLst>
      <p:ext uri="{BB962C8B-B14F-4D97-AF65-F5344CB8AC3E}">
        <p14:creationId xmlns:p14="http://schemas.microsoft.com/office/powerpoint/2010/main" val="1223937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85800" y="609600"/>
            <a:ext cx="7772400" cy="54864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3" name="Espaço Reservado para Data 3"/>
          <p:cNvSpPr>
            <a:spLocks noGrp="1"/>
          </p:cNvSpPr>
          <p:nvPr>
            <p:ph type="dt" sz="half" idx="10"/>
          </p:nvPr>
        </p:nvSpPr>
        <p:spPr/>
        <p:txBody>
          <a:bodyPr/>
          <a:lstStyle>
            <a:lvl1pPr>
              <a:defRPr/>
            </a:lvl1pPr>
          </a:lstStyle>
          <a:p>
            <a:pPr>
              <a:defRPr/>
            </a:pPr>
            <a:endParaRPr lang="en-US"/>
          </a:p>
        </p:txBody>
      </p:sp>
      <p:sp>
        <p:nvSpPr>
          <p:cNvPr id="4" name="Espaço Reservado para Rodapé 4"/>
          <p:cNvSpPr>
            <a:spLocks noGrp="1"/>
          </p:cNvSpPr>
          <p:nvPr>
            <p:ph type="ftr" sz="quarter" idx="11"/>
          </p:nvPr>
        </p:nvSpPr>
        <p:spPr/>
        <p:txBody>
          <a:bodyPr/>
          <a:lstStyle>
            <a:lvl1pPr>
              <a:defRPr/>
            </a:lvl1pPr>
          </a:lstStyle>
          <a:p>
            <a:pPr>
              <a:defRPr/>
            </a:pPr>
            <a:endParaRPr lang="en-US"/>
          </a:p>
        </p:txBody>
      </p:sp>
      <p:sp>
        <p:nvSpPr>
          <p:cNvPr id="5" name="Espaço Reservado para Número de Slide 5"/>
          <p:cNvSpPr>
            <a:spLocks noGrp="1"/>
          </p:cNvSpPr>
          <p:nvPr>
            <p:ph type="sldNum" sz="quarter" idx="12"/>
          </p:nvPr>
        </p:nvSpPr>
        <p:spPr/>
        <p:txBody>
          <a:bodyPr/>
          <a:lstStyle>
            <a:lvl1pPr>
              <a:defRPr/>
            </a:lvl1pPr>
          </a:lstStyle>
          <a:p>
            <a:pPr>
              <a:defRPr/>
            </a:pPr>
            <a:fld id="{2311AB69-8791-4A29-9036-C1C9E930E02E}" type="slidenum">
              <a:rPr lang="en-US" altLang="pt-BR"/>
              <a:pPr>
                <a:defRPr/>
              </a:pPr>
              <a:t>‹nº›</a:t>
            </a:fld>
            <a:endParaRPr lang="en-US" altLang="pt-BR"/>
          </a:p>
        </p:txBody>
      </p:sp>
    </p:spTree>
    <p:extLst>
      <p:ext uri="{BB962C8B-B14F-4D97-AF65-F5344CB8AC3E}">
        <p14:creationId xmlns:p14="http://schemas.microsoft.com/office/powerpoint/2010/main" val="249203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ítulo e conteúdo">
    <p:spTree>
      <p:nvGrpSpPr>
        <p:cNvPr id="1" name=""/>
        <p:cNvGrpSpPr/>
        <p:nvPr/>
      </p:nvGrpSpPr>
      <p:grpSpPr>
        <a:xfrm>
          <a:off x="0" y="0"/>
          <a:ext cx="0" cy="0"/>
          <a:chOff x="0" y="0"/>
          <a:chExt cx="0" cy="0"/>
        </a:xfrm>
      </p:grpSpPr>
      <p:pic>
        <p:nvPicPr>
          <p:cNvPr id="2" name="Picture 7" descr="logotexto"/>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6599238" y="428625"/>
            <a:ext cx="2473325"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0940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ítulo e conteúdo">
    <p:spTree>
      <p:nvGrpSpPr>
        <p:cNvPr id="1" name=""/>
        <p:cNvGrpSpPr/>
        <p:nvPr/>
      </p:nvGrpSpPr>
      <p:grpSpPr>
        <a:xfrm>
          <a:off x="0" y="0"/>
          <a:ext cx="0" cy="0"/>
          <a:chOff x="0" y="0"/>
          <a:chExt cx="0" cy="0"/>
        </a:xfrm>
      </p:grpSpPr>
      <p:pic>
        <p:nvPicPr>
          <p:cNvPr id="2" name="Picture 7" descr="logotexto"/>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6599238" y="428625"/>
            <a:ext cx="2473325"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0304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endParaRPr lang="en-US"/>
          </a:p>
        </p:txBody>
      </p:sp>
      <p:sp>
        <p:nvSpPr>
          <p:cNvPr id="5" name="Espaço Reservado para Rodapé 4"/>
          <p:cNvSpPr>
            <a:spLocks noGrp="1"/>
          </p:cNvSpPr>
          <p:nvPr>
            <p:ph type="ftr" sz="quarter" idx="11"/>
          </p:nvPr>
        </p:nvSpPr>
        <p:spPr/>
        <p:txBody>
          <a:bodyPr/>
          <a:lstStyle>
            <a:lvl1pPr>
              <a:defRPr/>
            </a:lvl1pPr>
          </a:lstStyle>
          <a:p>
            <a:pPr>
              <a:defRPr/>
            </a:pPr>
            <a:endParaRPr lang="en-US"/>
          </a:p>
        </p:txBody>
      </p:sp>
      <p:sp>
        <p:nvSpPr>
          <p:cNvPr id="6" name="Espaço Reservado para Número de Slide 5"/>
          <p:cNvSpPr>
            <a:spLocks noGrp="1"/>
          </p:cNvSpPr>
          <p:nvPr>
            <p:ph type="sldNum" sz="quarter" idx="12"/>
          </p:nvPr>
        </p:nvSpPr>
        <p:spPr/>
        <p:txBody>
          <a:bodyPr/>
          <a:lstStyle>
            <a:lvl1pPr>
              <a:defRPr/>
            </a:lvl1pPr>
          </a:lstStyle>
          <a:p>
            <a:pPr>
              <a:defRPr/>
            </a:pPr>
            <a:fld id="{35CF696B-5CC1-4BCF-9B1F-85A4F1B3A267}" type="slidenum">
              <a:rPr lang="en-US" altLang="pt-BR"/>
              <a:pPr>
                <a:defRPr/>
              </a:pPr>
              <a:t>‹nº›</a:t>
            </a:fld>
            <a:endParaRPr lang="en-US" altLang="pt-BR"/>
          </a:p>
        </p:txBody>
      </p:sp>
    </p:spTree>
    <p:extLst>
      <p:ext uri="{BB962C8B-B14F-4D97-AF65-F5344CB8AC3E}">
        <p14:creationId xmlns:p14="http://schemas.microsoft.com/office/powerpoint/2010/main" val="4088965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4" name="Espaço Reservado para Data 3"/>
          <p:cNvSpPr>
            <a:spLocks noGrp="1"/>
          </p:cNvSpPr>
          <p:nvPr>
            <p:ph type="dt" sz="half" idx="10"/>
          </p:nvPr>
        </p:nvSpPr>
        <p:spPr/>
        <p:txBody>
          <a:bodyPr/>
          <a:lstStyle>
            <a:lvl1pPr>
              <a:defRPr/>
            </a:lvl1pPr>
          </a:lstStyle>
          <a:p>
            <a:pPr>
              <a:defRPr/>
            </a:pPr>
            <a:endParaRPr lang="en-US"/>
          </a:p>
        </p:txBody>
      </p:sp>
      <p:sp>
        <p:nvSpPr>
          <p:cNvPr id="5" name="Espaço Reservado para Rodapé 4"/>
          <p:cNvSpPr>
            <a:spLocks noGrp="1"/>
          </p:cNvSpPr>
          <p:nvPr>
            <p:ph type="ftr" sz="quarter" idx="11"/>
          </p:nvPr>
        </p:nvSpPr>
        <p:spPr/>
        <p:txBody>
          <a:bodyPr/>
          <a:lstStyle>
            <a:lvl1pPr>
              <a:defRPr/>
            </a:lvl1pPr>
          </a:lstStyle>
          <a:p>
            <a:pPr>
              <a:defRPr/>
            </a:pPr>
            <a:endParaRPr lang="en-US"/>
          </a:p>
        </p:txBody>
      </p:sp>
      <p:sp>
        <p:nvSpPr>
          <p:cNvPr id="6" name="Espaço Reservado para Número de Slide 5"/>
          <p:cNvSpPr>
            <a:spLocks noGrp="1"/>
          </p:cNvSpPr>
          <p:nvPr>
            <p:ph type="sldNum" sz="quarter" idx="12"/>
          </p:nvPr>
        </p:nvSpPr>
        <p:spPr/>
        <p:txBody>
          <a:bodyPr/>
          <a:lstStyle>
            <a:lvl1pPr>
              <a:defRPr/>
            </a:lvl1pPr>
          </a:lstStyle>
          <a:p>
            <a:pPr>
              <a:defRPr/>
            </a:pPr>
            <a:fld id="{09F7E70F-1945-4BC8-BDED-5BEFAB4566DE}" type="slidenum">
              <a:rPr lang="en-US" altLang="pt-BR"/>
              <a:pPr>
                <a:defRPr/>
              </a:pPr>
              <a:t>‹nº›</a:t>
            </a:fld>
            <a:endParaRPr lang="en-US" altLang="pt-BR"/>
          </a:p>
        </p:txBody>
      </p:sp>
    </p:spTree>
    <p:extLst>
      <p:ext uri="{BB962C8B-B14F-4D97-AF65-F5344CB8AC3E}">
        <p14:creationId xmlns:p14="http://schemas.microsoft.com/office/powerpoint/2010/main" val="2772559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3"/>
          <p:cNvSpPr>
            <a:spLocks noGrp="1"/>
          </p:cNvSpPr>
          <p:nvPr>
            <p:ph type="dt" sz="half" idx="10"/>
          </p:nvPr>
        </p:nvSpPr>
        <p:spPr/>
        <p:txBody>
          <a:bodyPr/>
          <a:lstStyle>
            <a:lvl1pPr>
              <a:defRPr/>
            </a:lvl1pPr>
          </a:lstStyle>
          <a:p>
            <a:pPr>
              <a:defRPr/>
            </a:pPr>
            <a:endParaRPr lang="en-US"/>
          </a:p>
        </p:txBody>
      </p:sp>
      <p:sp>
        <p:nvSpPr>
          <p:cNvPr id="6" name="Espaço Reservado para Rodapé 4"/>
          <p:cNvSpPr>
            <a:spLocks noGrp="1"/>
          </p:cNvSpPr>
          <p:nvPr>
            <p:ph type="ftr" sz="quarter" idx="11"/>
          </p:nvPr>
        </p:nvSpPr>
        <p:spPr/>
        <p:txBody>
          <a:bodyPr/>
          <a:lstStyle>
            <a:lvl1pPr>
              <a:defRPr/>
            </a:lvl1pPr>
          </a:lstStyle>
          <a:p>
            <a:pPr>
              <a:defRPr/>
            </a:pPr>
            <a:endParaRPr lang="en-US"/>
          </a:p>
        </p:txBody>
      </p:sp>
      <p:sp>
        <p:nvSpPr>
          <p:cNvPr id="7" name="Espaço Reservado para Número de Slide 5"/>
          <p:cNvSpPr>
            <a:spLocks noGrp="1"/>
          </p:cNvSpPr>
          <p:nvPr>
            <p:ph type="sldNum" sz="quarter" idx="12"/>
          </p:nvPr>
        </p:nvSpPr>
        <p:spPr/>
        <p:txBody>
          <a:bodyPr/>
          <a:lstStyle>
            <a:lvl1pPr>
              <a:defRPr/>
            </a:lvl1pPr>
          </a:lstStyle>
          <a:p>
            <a:pPr>
              <a:defRPr/>
            </a:pPr>
            <a:fld id="{C991C927-5889-4D19-9405-8FE32DE030D9}" type="slidenum">
              <a:rPr lang="en-US" altLang="pt-BR"/>
              <a:pPr>
                <a:defRPr/>
              </a:pPr>
              <a:t>‹nº›</a:t>
            </a:fld>
            <a:endParaRPr lang="en-US" altLang="pt-BR"/>
          </a:p>
        </p:txBody>
      </p:sp>
    </p:spTree>
    <p:extLst>
      <p:ext uri="{BB962C8B-B14F-4D97-AF65-F5344CB8AC3E}">
        <p14:creationId xmlns:p14="http://schemas.microsoft.com/office/powerpoint/2010/main" val="674326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3"/>
          <p:cNvSpPr>
            <a:spLocks noGrp="1"/>
          </p:cNvSpPr>
          <p:nvPr>
            <p:ph type="dt" sz="half" idx="10"/>
          </p:nvPr>
        </p:nvSpPr>
        <p:spPr/>
        <p:txBody>
          <a:bodyPr/>
          <a:lstStyle>
            <a:lvl1pPr>
              <a:defRPr/>
            </a:lvl1pPr>
          </a:lstStyle>
          <a:p>
            <a:pPr>
              <a:defRPr/>
            </a:pPr>
            <a:endParaRPr lang="en-US"/>
          </a:p>
        </p:txBody>
      </p:sp>
      <p:sp>
        <p:nvSpPr>
          <p:cNvPr id="8" name="Espaço Reservado para Rodapé 4"/>
          <p:cNvSpPr>
            <a:spLocks noGrp="1"/>
          </p:cNvSpPr>
          <p:nvPr>
            <p:ph type="ftr" sz="quarter" idx="11"/>
          </p:nvPr>
        </p:nvSpPr>
        <p:spPr/>
        <p:txBody>
          <a:bodyPr/>
          <a:lstStyle>
            <a:lvl1pPr>
              <a:defRPr/>
            </a:lvl1pPr>
          </a:lstStyle>
          <a:p>
            <a:pPr>
              <a:defRPr/>
            </a:pPr>
            <a:endParaRPr lang="en-US"/>
          </a:p>
        </p:txBody>
      </p:sp>
      <p:sp>
        <p:nvSpPr>
          <p:cNvPr id="9" name="Espaço Reservado para Número de Slide 5"/>
          <p:cNvSpPr>
            <a:spLocks noGrp="1"/>
          </p:cNvSpPr>
          <p:nvPr>
            <p:ph type="sldNum" sz="quarter" idx="12"/>
          </p:nvPr>
        </p:nvSpPr>
        <p:spPr/>
        <p:txBody>
          <a:bodyPr/>
          <a:lstStyle>
            <a:lvl1pPr>
              <a:defRPr/>
            </a:lvl1pPr>
          </a:lstStyle>
          <a:p>
            <a:pPr>
              <a:defRPr/>
            </a:pPr>
            <a:fld id="{2A5DF88D-37D8-4B2F-89B1-22E3DED6EA4D}" type="slidenum">
              <a:rPr lang="en-US" altLang="pt-BR"/>
              <a:pPr>
                <a:defRPr/>
              </a:pPr>
              <a:t>‹nº›</a:t>
            </a:fld>
            <a:endParaRPr lang="en-US" altLang="pt-BR"/>
          </a:p>
        </p:txBody>
      </p:sp>
    </p:spTree>
    <p:extLst>
      <p:ext uri="{BB962C8B-B14F-4D97-AF65-F5344CB8AC3E}">
        <p14:creationId xmlns:p14="http://schemas.microsoft.com/office/powerpoint/2010/main" val="1574372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3"/>
          <p:cNvSpPr>
            <a:spLocks noGrp="1"/>
          </p:cNvSpPr>
          <p:nvPr>
            <p:ph type="dt" sz="half" idx="10"/>
          </p:nvPr>
        </p:nvSpPr>
        <p:spPr/>
        <p:txBody>
          <a:bodyPr/>
          <a:lstStyle>
            <a:lvl1pPr>
              <a:defRPr/>
            </a:lvl1pPr>
          </a:lstStyle>
          <a:p>
            <a:pPr>
              <a:defRPr/>
            </a:pPr>
            <a:endParaRPr lang="en-US"/>
          </a:p>
        </p:txBody>
      </p:sp>
      <p:sp>
        <p:nvSpPr>
          <p:cNvPr id="4" name="Espaço Reservado para Rodapé 4"/>
          <p:cNvSpPr>
            <a:spLocks noGrp="1"/>
          </p:cNvSpPr>
          <p:nvPr>
            <p:ph type="ftr" sz="quarter" idx="11"/>
          </p:nvPr>
        </p:nvSpPr>
        <p:spPr/>
        <p:txBody>
          <a:bodyPr/>
          <a:lstStyle>
            <a:lvl1pPr>
              <a:defRPr/>
            </a:lvl1pPr>
          </a:lstStyle>
          <a:p>
            <a:pPr>
              <a:defRPr/>
            </a:pPr>
            <a:endParaRPr lang="en-US"/>
          </a:p>
        </p:txBody>
      </p:sp>
      <p:sp>
        <p:nvSpPr>
          <p:cNvPr id="5" name="Espaço Reservado para Número de Slide 5"/>
          <p:cNvSpPr>
            <a:spLocks noGrp="1"/>
          </p:cNvSpPr>
          <p:nvPr>
            <p:ph type="sldNum" sz="quarter" idx="12"/>
          </p:nvPr>
        </p:nvSpPr>
        <p:spPr/>
        <p:txBody>
          <a:bodyPr/>
          <a:lstStyle>
            <a:lvl1pPr>
              <a:defRPr/>
            </a:lvl1pPr>
          </a:lstStyle>
          <a:p>
            <a:pPr>
              <a:defRPr/>
            </a:pPr>
            <a:fld id="{25B12B86-3ABE-4ACB-B955-D25014EA9A8D}" type="slidenum">
              <a:rPr lang="en-US" altLang="pt-BR"/>
              <a:pPr>
                <a:defRPr/>
              </a:pPr>
              <a:t>‹nº›</a:t>
            </a:fld>
            <a:endParaRPr lang="en-US" altLang="pt-BR"/>
          </a:p>
        </p:txBody>
      </p:sp>
    </p:spTree>
    <p:extLst>
      <p:ext uri="{BB962C8B-B14F-4D97-AF65-F5344CB8AC3E}">
        <p14:creationId xmlns:p14="http://schemas.microsoft.com/office/powerpoint/2010/main" val="2017282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pPr>
              <a:defRPr/>
            </a:pPr>
            <a:endParaRPr lang="en-US"/>
          </a:p>
        </p:txBody>
      </p:sp>
      <p:sp>
        <p:nvSpPr>
          <p:cNvPr id="3" name="Espaço Reservado para Rodapé 4"/>
          <p:cNvSpPr>
            <a:spLocks noGrp="1"/>
          </p:cNvSpPr>
          <p:nvPr>
            <p:ph type="ftr" sz="quarter" idx="11"/>
          </p:nvPr>
        </p:nvSpPr>
        <p:spPr/>
        <p:txBody>
          <a:bodyPr/>
          <a:lstStyle>
            <a:lvl1pPr>
              <a:defRPr/>
            </a:lvl1pPr>
          </a:lstStyle>
          <a:p>
            <a:pPr>
              <a:defRPr/>
            </a:pPr>
            <a:endParaRPr lang="en-US"/>
          </a:p>
        </p:txBody>
      </p:sp>
      <p:sp>
        <p:nvSpPr>
          <p:cNvPr id="4" name="Espaço Reservado para Número de Slide 5"/>
          <p:cNvSpPr>
            <a:spLocks noGrp="1"/>
          </p:cNvSpPr>
          <p:nvPr>
            <p:ph type="sldNum" sz="quarter" idx="12"/>
          </p:nvPr>
        </p:nvSpPr>
        <p:spPr/>
        <p:txBody>
          <a:bodyPr/>
          <a:lstStyle>
            <a:lvl1pPr>
              <a:defRPr/>
            </a:lvl1pPr>
          </a:lstStyle>
          <a:p>
            <a:pPr>
              <a:defRPr/>
            </a:pPr>
            <a:fld id="{6F29E861-4408-47EF-997A-6521FDC5E6F4}" type="slidenum">
              <a:rPr lang="en-US" altLang="pt-BR"/>
              <a:pPr>
                <a:defRPr/>
              </a:pPr>
              <a:t>‹nº›</a:t>
            </a:fld>
            <a:endParaRPr lang="en-US" altLang="pt-BR"/>
          </a:p>
        </p:txBody>
      </p:sp>
    </p:spTree>
    <p:extLst>
      <p:ext uri="{BB962C8B-B14F-4D97-AF65-F5344CB8AC3E}">
        <p14:creationId xmlns:p14="http://schemas.microsoft.com/office/powerpoint/2010/main" val="208278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endParaRPr lang="en-US"/>
          </a:p>
        </p:txBody>
      </p:sp>
      <p:sp>
        <p:nvSpPr>
          <p:cNvPr id="6" name="Espaço Reservado para Rodapé 4"/>
          <p:cNvSpPr>
            <a:spLocks noGrp="1"/>
          </p:cNvSpPr>
          <p:nvPr>
            <p:ph type="ftr" sz="quarter" idx="11"/>
          </p:nvPr>
        </p:nvSpPr>
        <p:spPr/>
        <p:txBody>
          <a:bodyPr/>
          <a:lstStyle>
            <a:lvl1pPr>
              <a:defRPr/>
            </a:lvl1pPr>
          </a:lstStyle>
          <a:p>
            <a:pPr>
              <a:defRPr/>
            </a:pPr>
            <a:endParaRPr lang="en-US"/>
          </a:p>
        </p:txBody>
      </p:sp>
      <p:sp>
        <p:nvSpPr>
          <p:cNvPr id="7" name="Espaço Reservado para Número de Slide 5"/>
          <p:cNvSpPr>
            <a:spLocks noGrp="1"/>
          </p:cNvSpPr>
          <p:nvPr>
            <p:ph type="sldNum" sz="quarter" idx="12"/>
          </p:nvPr>
        </p:nvSpPr>
        <p:spPr/>
        <p:txBody>
          <a:bodyPr/>
          <a:lstStyle>
            <a:lvl1pPr>
              <a:defRPr/>
            </a:lvl1pPr>
          </a:lstStyle>
          <a:p>
            <a:pPr>
              <a:defRPr/>
            </a:pPr>
            <a:fld id="{EC25EE39-BEC7-4893-85BF-E9F4935955AB}" type="slidenum">
              <a:rPr lang="en-US" altLang="pt-BR"/>
              <a:pPr>
                <a:defRPr/>
              </a:pPr>
              <a:t>‹nº›</a:t>
            </a:fld>
            <a:endParaRPr lang="en-US" altLang="pt-BR"/>
          </a:p>
        </p:txBody>
      </p:sp>
    </p:spTree>
    <p:extLst>
      <p:ext uri="{BB962C8B-B14F-4D97-AF65-F5344CB8AC3E}">
        <p14:creationId xmlns:p14="http://schemas.microsoft.com/office/powerpoint/2010/main" val="275742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endParaRPr lang="en-US"/>
          </a:p>
        </p:txBody>
      </p:sp>
      <p:sp>
        <p:nvSpPr>
          <p:cNvPr id="6" name="Espaço Reservado para Rodapé 4"/>
          <p:cNvSpPr>
            <a:spLocks noGrp="1"/>
          </p:cNvSpPr>
          <p:nvPr>
            <p:ph type="ftr" sz="quarter" idx="11"/>
          </p:nvPr>
        </p:nvSpPr>
        <p:spPr/>
        <p:txBody>
          <a:bodyPr/>
          <a:lstStyle>
            <a:lvl1pPr>
              <a:defRPr/>
            </a:lvl1pPr>
          </a:lstStyle>
          <a:p>
            <a:pPr>
              <a:defRPr/>
            </a:pPr>
            <a:endParaRPr lang="en-US"/>
          </a:p>
        </p:txBody>
      </p:sp>
      <p:sp>
        <p:nvSpPr>
          <p:cNvPr id="7" name="Espaço Reservado para Número de Slide 5"/>
          <p:cNvSpPr>
            <a:spLocks noGrp="1"/>
          </p:cNvSpPr>
          <p:nvPr>
            <p:ph type="sldNum" sz="quarter" idx="12"/>
          </p:nvPr>
        </p:nvSpPr>
        <p:spPr/>
        <p:txBody>
          <a:bodyPr/>
          <a:lstStyle>
            <a:lvl1pPr>
              <a:defRPr/>
            </a:lvl1pPr>
          </a:lstStyle>
          <a:p>
            <a:pPr>
              <a:defRPr/>
            </a:pPr>
            <a:fld id="{1C201FF4-0FC3-48F1-AFEC-01FF61F6E857}" type="slidenum">
              <a:rPr lang="en-US" altLang="pt-BR"/>
              <a:pPr>
                <a:defRPr/>
              </a:pPr>
              <a:t>‹nº›</a:t>
            </a:fld>
            <a:endParaRPr lang="en-US" altLang="pt-BR"/>
          </a:p>
        </p:txBody>
      </p:sp>
    </p:spTree>
    <p:extLst>
      <p:ext uri="{BB962C8B-B14F-4D97-AF65-F5344CB8AC3E}">
        <p14:creationId xmlns:p14="http://schemas.microsoft.com/office/powerpoint/2010/main" val="738614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ço Reservado para Títu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a:t>Clique para editar o estilo do título mestre</a:t>
            </a:r>
          </a:p>
        </p:txBody>
      </p:sp>
      <p:sp>
        <p:nvSpPr>
          <p:cNvPr id="1027" name="Espaço Reservado para Tex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F4ED2CFE-C2A6-46CA-8F1B-56FA005ED0B1}" type="slidenum">
              <a:rPr lang="en-US" altLang="pt-BR"/>
              <a:pPr>
                <a:defRPr/>
              </a:pPr>
              <a:t>‹nº›</a:t>
            </a:fld>
            <a:endParaRPr lang="en-US" altLang="pt-BR"/>
          </a:p>
        </p:txBody>
      </p:sp>
    </p:spTree>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2" r:id="rId13"/>
    <p:sldLayoutId id="2147483903"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5.emf"/></Relationships>
</file>

<file path=ppt/slides/_rels/slide100.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jpeg"/><Relationship Id="rId7" Type="http://schemas.openxmlformats.org/officeDocument/2006/relationships/image" Target="../media/image99.png"/><Relationship Id="rId2" Type="http://schemas.openxmlformats.org/officeDocument/2006/relationships/notesSlide" Target="../notesSlides/notesSlide85.xml"/><Relationship Id="rId1" Type="http://schemas.openxmlformats.org/officeDocument/2006/relationships/slideLayout" Target="../slideLayouts/slideLayout1.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6.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9.png"/><Relationship Id="rId4"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32.emf"/><Relationship Id="rId4" Type="http://schemas.openxmlformats.org/officeDocument/2006/relationships/package" Target="../embeddings/Microsoft_Excel_Worksheet5.xlsx"/></Relationships>
</file>

<file path=ppt/slides/_rels/slide34.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33.emf"/></Relationships>
</file>

<file path=ppt/slides/_rels/slide35.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34.emf"/></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38.emf"/></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emf"/><Relationship Id="rId4" Type="http://schemas.openxmlformats.org/officeDocument/2006/relationships/package" Target="../embeddings/Microsoft_Excel_Worksheet.xlsx"/></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40.emf"/><Relationship Id="rId5" Type="http://schemas.openxmlformats.org/officeDocument/2006/relationships/oleObject" Target="../embeddings/Microsoft_Excel_97-2003_Worksheet.xls"/><Relationship Id="rId4" Type="http://schemas.openxmlformats.org/officeDocument/2006/relationships/image" Target="../media/image39.em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5.png"/><Relationship Id="rId4" Type="http://schemas.openxmlformats.org/officeDocument/2006/relationships/notesSlide" Target="../notesSlides/notesSlide4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6.png"/><Relationship Id="rId4" Type="http://schemas.openxmlformats.org/officeDocument/2006/relationships/notesSlide" Target="../notesSlides/notesSlide43.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1.png"/><Relationship Id="rId4" Type="http://schemas.openxmlformats.org/officeDocument/2006/relationships/notesSlide" Target="../notesSlides/notesSlide48.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52.png"/><Relationship Id="rId4" Type="http://schemas.openxmlformats.org/officeDocument/2006/relationships/notesSlide" Target="../notesSlides/notesSlide49.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ov"/><Relationship Id="rId1" Type="http://schemas.microsoft.com/office/2007/relationships/media" Target="../media/media6.mov"/><Relationship Id="rId4" Type="http://schemas.openxmlformats.org/officeDocument/2006/relationships/image" Target="../media/image59.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60.png"/><Relationship Id="rId4" Type="http://schemas.openxmlformats.org/officeDocument/2006/relationships/notesSlide" Target="../notesSlides/notesSlide52.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75.png"/></Relationships>
</file>

<file path=ppt/slides/_rels/slide7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7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3.emf"/></Relationships>
</file>

<file path=ppt/slides/_rels/slide8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4.emf"/></Relationships>
</file>

<file path=ppt/slides/_rels/slide9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TextBox 20">
            <a:extLst>
              <a:ext uri="{FF2B5EF4-FFF2-40B4-BE49-F238E27FC236}">
                <a16:creationId xmlns:a16="http://schemas.microsoft.com/office/drawing/2014/main" id="{04E75B57-AC23-4C70-B101-3B1CB6865878}"/>
              </a:ext>
            </a:extLst>
          </p:cNvPr>
          <p:cNvSpPr txBox="1"/>
          <p:nvPr/>
        </p:nvSpPr>
        <p:spPr>
          <a:xfrm>
            <a:off x="89756" y="1772816"/>
            <a:ext cx="8964488" cy="3170099"/>
          </a:xfrm>
          <a:prstGeom prst="rect">
            <a:avLst/>
          </a:prstGeom>
          <a:solidFill>
            <a:schemeClr val="bg1"/>
          </a:solidFill>
          <a:ln>
            <a:solidFill>
              <a:schemeClr val="tx1"/>
            </a:solidFill>
          </a:ln>
        </p:spPr>
        <p:txBody>
          <a:bodyPr wrap="square" rtlCol="0" anchor="ctr">
            <a:spAutoFit/>
          </a:bodyPr>
          <a:lstStyle/>
          <a:p>
            <a:pPr algn="ctr">
              <a:spcBef>
                <a:spcPts val="600"/>
              </a:spcBef>
              <a:defRPr/>
            </a:pPr>
            <a:r>
              <a:rPr lang="es-ES" sz="3000" dirty="0">
                <a:latin typeface="Arial" panose="020B0604020202020204" pitchFamily="34" charset="0"/>
                <a:cs typeface="Arial" panose="020B0604020202020204" pitchFamily="34" charset="0"/>
              </a:rPr>
              <a:t>El Impacto del Riego en la Rentabilidad y Sustentabilidad de la Lechería</a:t>
            </a:r>
          </a:p>
          <a:p>
            <a:pPr algn="ctr">
              <a:spcBef>
                <a:spcPts val="600"/>
              </a:spcBef>
              <a:defRPr/>
            </a:pPr>
            <a:endParaRPr lang="es-ES" sz="3000" dirty="0">
              <a:latin typeface="Arial" panose="020B0604020202020204" pitchFamily="34" charset="0"/>
              <a:cs typeface="Arial" panose="020B0604020202020204" pitchFamily="34" charset="0"/>
            </a:endParaRPr>
          </a:p>
          <a:p>
            <a:pPr algn="ctr">
              <a:spcBef>
                <a:spcPts val="600"/>
              </a:spcBef>
              <a:defRPr/>
            </a:pPr>
            <a:r>
              <a:rPr lang="pt-BR" sz="3000" dirty="0">
                <a:latin typeface="Arial" panose="020B0604020202020204" pitchFamily="34" charset="0"/>
                <a:cs typeface="Arial" panose="020B0604020202020204" pitchFamily="34" charset="0"/>
              </a:rPr>
              <a:t>Prof. Dr. Luis César Dias Drumond y Equipo</a:t>
            </a:r>
          </a:p>
          <a:p>
            <a:pPr algn="ctr">
              <a:spcBef>
                <a:spcPts val="600"/>
              </a:spcBef>
              <a:defRPr/>
            </a:pPr>
            <a:r>
              <a:rPr lang="es-CO" altLang="pt-BR" sz="3000" i="1" dirty="0">
                <a:latin typeface="Arial" panose="020B0604020202020204" pitchFamily="34" charset="0"/>
                <a:cs typeface="Arial" panose="020B0604020202020204" pitchFamily="34" charset="0"/>
              </a:rPr>
              <a:t>Socio Propietario </a:t>
            </a:r>
            <a:r>
              <a:rPr lang="es-CO" altLang="pt-BR" sz="3000" i="1" dirty="0" err="1">
                <a:latin typeface="Arial" panose="020B0604020202020204" pitchFamily="34" charset="0"/>
                <a:cs typeface="Arial" panose="020B0604020202020204" pitchFamily="34" charset="0"/>
              </a:rPr>
              <a:t>SeguBrás</a:t>
            </a:r>
            <a:r>
              <a:rPr lang="es-CO" altLang="pt-BR" sz="3000" i="1" dirty="0">
                <a:latin typeface="Arial" panose="020B0604020202020204" pitchFamily="34" charset="0"/>
                <a:cs typeface="Arial" panose="020B0604020202020204" pitchFamily="34" charset="0"/>
              </a:rPr>
              <a:t> Agropecuária</a:t>
            </a:r>
          </a:p>
          <a:p>
            <a:pPr algn="ctr">
              <a:spcBef>
                <a:spcPts val="600"/>
              </a:spcBef>
              <a:defRPr/>
            </a:pPr>
            <a:r>
              <a:rPr lang="pt-BR" altLang="pt-BR" sz="3000" i="1" dirty="0">
                <a:latin typeface="Arial" panose="020B0604020202020204" pitchFamily="34" charset="0"/>
                <a:cs typeface="Arial" panose="020B0604020202020204" pitchFamily="34" charset="0"/>
              </a:rPr>
              <a:t>@gappiconsultoria</a:t>
            </a:r>
          </a:p>
        </p:txBody>
      </p:sp>
      <p:pic>
        <p:nvPicPr>
          <p:cNvPr id="4" name="Imagem 3">
            <a:extLst>
              <a:ext uri="{FF2B5EF4-FFF2-40B4-BE49-F238E27FC236}">
                <a16:creationId xmlns:a16="http://schemas.microsoft.com/office/drawing/2014/main" id="{88A6CC54-92DF-47F8-B743-A4F652BC4BF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96885" y="5927324"/>
            <a:ext cx="2347115" cy="86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6">
            <a:extLst>
              <a:ext uri="{FF2B5EF4-FFF2-40B4-BE49-F238E27FC236}">
                <a16:creationId xmlns:a16="http://schemas.microsoft.com/office/drawing/2014/main" id="{231D55C8-33D2-45BB-AFDB-C515FE2BAAD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a:xfrm>
            <a:off x="511137" y="0"/>
            <a:ext cx="1378893" cy="1105054"/>
          </a:xfrm>
          <a:prstGeom prst="rect">
            <a:avLst/>
          </a:prstGeom>
        </p:spPr>
      </p:pic>
      <p:sp>
        <p:nvSpPr>
          <p:cNvPr id="7" name="CaixaDeTexto 6">
            <a:extLst>
              <a:ext uri="{FF2B5EF4-FFF2-40B4-BE49-F238E27FC236}">
                <a16:creationId xmlns:a16="http://schemas.microsoft.com/office/drawing/2014/main" id="{9C88E029-F8DF-4D5D-8718-C01422259F8F}"/>
              </a:ext>
            </a:extLst>
          </p:cNvPr>
          <p:cNvSpPr txBox="1"/>
          <p:nvPr/>
        </p:nvSpPr>
        <p:spPr>
          <a:xfrm>
            <a:off x="241537" y="1064988"/>
            <a:ext cx="1918094" cy="584775"/>
          </a:xfrm>
          <a:prstGeom prst="rect">
            <a:avLst/>
          </a:prstGeom>
          <a:noFill/>
        </p:spPr>
        <p:txBody>
          <a:bodyPr wrap="square">
            <a:spAutoFit/>
          </a:bodyPr>
          <a:lstStyle/>
          <a:p>
            <a:pPr algn="ctr"/>
            <a:r>
              <a:rPr lang="es-ES" sz="1600" dirty="0">
                <a:latin typeface="Arial" panose="020B0604020202020204" pitchFamily="34" charset="0"/>
                <a:cs typeface="Arial" panose="020B0604020202020204" pitchFamily="34" charset="0"/>
              </a:rPr>
              <a:t>Universidad Federal de </a:t>
            </a:r>
            <a:r>
              <a:rPr lang="es-ES" sz="1600" dirty="0" err="1">
                <a:latin typeface="Arial" panose="020B0604020202020204" pitchFamily="34" charset="0"/>
                <a:cs typeface="Arial" panose="020B0604020202020204" pitchFamily="34" charset="0"/>
              </a:rPr>
              <a:t>Viçosa</a:t>
            </a:r>
            <a:endParaRPr lang="pt-BR" sz="1600" dirty="0">
              <a:latin typeface="Arial" panose="020B0604020202020204" pitchFamily="34" charset="0"/>
              <a:cs typeface="Arial" panose="020B0604020202020204" pitchFamily="34" charset="0"/>
            </a:endParaRPr>
          </a:p>
        </p:txBody>
      </p:sp>
      <p:pic>
        <p:nvPicPr>
          <p:cNvPr id="6" name="Imagem 5">
            <a:extLst>
              <a:ext uri="{FF2B5EF4-FFF2-40B4-BE49-F238E27FC236}">
                <a16:creationId xmlns:a16="http://schemas.microsoft.com/office/drawing/2014/main" id="{A927E30C-4DF9-759B-F7C0-7729902ED934}"/>
              </a:ext>
            </a:extLst>
          </p:cNvPr>
          <p:cNvPicPr>
            <a:picLocks noChangeAspect="1"/>
          </p:cNvPicPr>
          <p:nvPr/>
        </p:nvPicPr>
        <p:blipFill>
          <a:blip r:embed="rId5"/>
          <a:stretch>
            <a:fillRect/>
          </a:stretch>
        </p:blipFill>
        <p:spPr>
          <a:xfrm>
            <a:off x="0" y="5025961"/>
            <a:ext cx="2115270" cy="1802723"/>
          </a:xfrm>
          <a:prstGeom prst="rect">
            <a:avLst/>
          </a:prstGeom>
        </p:spPr>
      </p:pic>
      <p:pic>
        <p:nvPicPr>
          <p:cNvPr id="3" name="Imagem 2">
            <a:extLst>
              <a:ext uri="{FF2B5EF4-FFF2-40B4-BE49-F238E27FC236}">
                <a16:creationId xmlns:a16="http://schemas.microsoft.com/office/drawing/2014/main" id="{91EE6108-E1EA-9684-A3D9-0CB13CB6FACC}"/>
              </a:ext>
            </a:extLst>
          </p:cNvPr>
          <p:cNvPicPr>
            <a:picLocks noChangeAspect="1"/>
          </p:cNvPicPr>
          <p:nvPr/>
        </p:nvPicPr>
        <p:blipFill rotWithShape="1">
          <a:blip r:embed="rId6"/>
          <a:srcRect r="4145" b="48379"/>
          <a:stretch/>
        </p:blipFill>
        <p:spPr>
          <a:xfrm>
            <a:off x="5623060" y="171555"/>
            <a:ext cx="3279403" cy="1233701"/>
          </a:xfrm>
          <a:prstGeom prst="rect">
            <a:avLst/>
          </a:prstGeom>
        </p:spPr>
      </p:pic>
      <p:pic>
        <p:nvPicPr>
          <p:cNvPr id="8" name="Imagem 7">
            <a:extLst>
              <a:ext uri="{FF2B5EF4-FFF2-40B4-BE49-F238E27FC236}">
                <a16:creationId xmlns:a16="http://schemas.microsoft.com/office/drawing/2014/main" id="{62D6DAB9-47B9-2D58-B03B-8F17521DFE11}"/>
              </a:ext>
            </a:extLst>
          </p:cNvPr>
          <p:cNvPicPr>
            <a:picLocks noChangeAspect="1"/>
          </p:cNvPicPr>
          <p:nvPr/>
        </p:nvPicPr>
        <p:blipFill rotWithShape="1">
          <a:blip r:embed="rId6"/>
          <a:srcRect l="-640" t="52589" r="13828" b="809"/>
          <a:stretch/>
        </p:blipFill>
        <p:spPr>
          <a:xfrm>
            <a:off x="2355918" y="140334"/>
            <a:ext cx="3456384" cy="1296144"/>
          </a:xfrm>
          <a:prstGeom prst="rect">
            <a:avLst/>
          </a:prstGeom>
        </p:spPr>
      </p:pic>
      <p:pic>
        <p:nvPicPr>
          <p:cNvPr id="5" name="Imagem 4" descr="Placa vermelha com letras brancas&#10;&#10;Descrição gerada automaticamente com confiança média">
            <a:extLst>
              <a:ext uri="{FF2B5EF4-FFF2-40B4-BE49-F238E27FC236}">
                <a16:creationId xmlns:a16="http://schemas.microsoft.com/office/drawing/2014/main" id="{0C8C376A-EA51-FC6E-9372-0F3A3C2AED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13465" y="5050689"/>
            <a:ext cx="1783573" cy="1777995"/>
          </a:xfrm>
          <a:prstGeom prst="rect">
            <a:avLst/>
          </a:prstGeom>
        </p:spPr>
      </p:pic>
    </p:spTree>
    <p:extLst>
      <p:ext uri="{BB962C8B-B14F-4D97-AF65-F5344CB8AC3E}">
        <p14:creationId xmlns:p14="http://schemas.microsoft.com/office/powerpoint/2010/main" val="2618277930"/>
      </p:ext>
    </p:extLst>
  </p:cSld>
  <p:clrMapOvr>
    <a:masterClrMapping/>
  </p:clrMapOvr>
  <p:transition>
    <p:push dir="r"/>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TextBox 20">
            <a:extLst>
              <a:ext uri="{FF2B5EF4-FFF2-40B4-BE49-F238E27FC236}">
                <a16:creationId xmlns:a16="http://schemas.microsoft.com/office/drawing/2014/main" id="{04E75B57-AC23-4C70-B101-3B1CB6865878}"/>
              </a:ext>
            </a:extLst>
          </p:cNvPr>
          <p:cNvSpPr txBox="1"/>
          <p:nvPr/>
        </p:nvSpPr>
        <p:spPr>
          <a:xfrm>
            <a:off x="89756" y="260648"/>
            <a:ext cx="8964488" cy="584775"/>
          </a:xfrm>
          <a:prstGeom prst="rect">
            <a:avLst/>
          </a:prstGeom>
          <a:solidFill>
            <a:schemeClr val="bg1"/>
          </a:solidFill>
          <a:ln>
            <a:solidFill>
              <a:schemeClr val="tx1"/>
            </a:solidFill>
          </a:ln>
        </p:spPr>
        <p:txBody>
          <a:bodyPr wrap="square" rtlCol="0" anchor="ctr">
            <a:spAutoFit/>
          </a:bodyPr>
          <a:lstStyle/>
          <a:p>
            <a:pPr algn="ctr">
              <a:defRPr/>
            </a:pPr>
            <a:r>
              <a:rPr lang="es-CO" sz="3200" dirty="0">
                <a:latin typeface="Arial" panose="020B0604020202020204" pitchFamily="34" charset="0"/>
                <a:cs typeface="Arial" panose="020B0604020202020204" pitchFamily="34" charset="0"/>
              </a:rPr>
              <a:t>DATOS PARA PLANEAMENTOS</a:t>
            </a:r>
          </a:p>
        </p:txBody>
      </p:sp>
      <p:graphicFrame>
        <p:nvGraphicFramePr>
          <p:cNvPr id="4" name="Objeto 3">
            <a:extLst>
              <a:ext uri="{FF2B5EF4-FFF2-40B4-BE49-F238E27FC236}">
                <a16:creationId xmlns:a16="http://schemas.microsoft.com/office/drawing/2014/main" id="{D7D3ACB9-6E19-2607-771F-C503BFCB5B31}"/>
              </a:ext>
            </a:extLst>
          </p:cNvPr>
          <p:cNvGraphicFramePr>
            <a:graphicFrameLocks noChangeAspect="1"/>
          </p:cNvGraphicFramePr>
          <p:nvPr>
            <p:extLst>
              <p:ext uri="{D42A27DB-BD31-4B8C-83A1-F6EECF244321}">
                <p14:modId xmlns:p14="http://schemas.microsoft.com/office/powerpoint/2010/main" val="3243174159"/>
              </p:ext>
            </p:extLst>
          </p:nvPr>
        </p:nvGraphicFramePr>
        <p:xfrm>
          <a:off x="9195" y="1041974"/>
          <a:ext cx="9180014" cy="4475257"/>
        </p:xfrm>
        <a:graphic>
          <a:graphicData uri="http://schemas.openxmlformats.org/presentationml/2006/ole">
            <mc:AlternateContent xmlns:mc="http://schemas.openxmlformats.org/markup-compatibility/2006">
              <mc:Choice xmlns:v="urn:schemas-microsoft-com:vml" Requires="v">
                <p:oleObj name="Worksheet" r:id="rId3" imgW="15514178" imgH="7558930" progId="Excel.Sheet.12">
                  <p:embed/>
                </p:oleObj>
              </mc:Choice>
              <mc:Fallback>
                <p:oleObj name="Worksheet" r:id="rId3" imgW="15514178" imgH="7558930" progId="Excel.Sheet.12">
                  <p:embed/>
                  <p:pic>
                    <p:nvPicPr>
                      <p:cNvPr id="0" name=""/>
                      <p:cNvPicPr/>
                      <p:nvPr/>
                    </p:nvPicPr>
                    <p:blipFill>
                      <a:blip r:embed="rId4"/>
                      <a:stretch>
                        <a:fillRect/>
                      </a:stretch>
                    </p:blipFill>
                    <p:spPr>
                      <a:xfrm>
                        <a:off x="9195" y="1041974"/>
                        <a:ext cx="9180014" cy="4475257"/>
                      </a:xfrm>
                      <a:prstGeom prst="rect">
                        <a:avLst/>
                      </a:prstGeom>
                    </p:spPr>
                  </p:pic>
                </p:oleObj>
              </mc:Fallback>
            </mc:AlternateContent>
          </a:graphicData>
        </a:graphic>
      </p:graphicFrame>
    </p:spTree>
    <p:extLst>
      <p:ext uri="{BB962C8B-B14F-4D97-AF65-F5344CB8AC3E}">
        <p14:creationId xmlns:p14="http://schemas.microsoft.com/office/powerpoint/2010/main" val="1496253963"/>
      </p:ext>
    </p:extLst>
  </p:cSld>
  <p:clrMapOvr>
    <a:masterClrMapping/>
  </p:clrMapOvr>
  <p:transition>
    <p:push dir="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pic>
        <p:nvPicPr>
          <p:cNvPr id="14" name="Imagem 13" descr="Uma imagem contendo grama, ao ar livre, rua, água&#10;&#10;Descrição gerada automaticamente">
            <a:extLst>
              <a:ext uri="{FF2B5EF4-FFF2-40B4-BE49-F238E27FC236}">
                <a16:creationId xmlns:a16="http://schemas.microsoft.com/office/drawing/2014/main" id="{6CE9D4DF-38DB-B3E2-689B-AD03CAD70A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aixaDeTexto 2">
            <a:extLst>
              <a:ext uri="{FF2B5EF4-FFF2-40B4-BE49-F238E27FC236}">
                <a16:creationId xmlns:a16="http://schemas.microsoft.com/office/drawing/2014/main" id="{6F54995B-5ED8-4C4E-E40B-B9C21802236E}"/>
              </a:ext>
            </a:extLst>
          </p:cNvPr>
          <p:cNvSpPr txBox="1"/>
          <p:nvPr/>
        </p:nvSpPr>
        <p:spPr>
          <a:xfrm>
            <a:off x="2286000" y="151981"/>
            <a:ext cx="4572000" cy="553998"/>
          </a:xfrm>
          <a:prstGeom prst="rect">
            <a:avLst/>
          </a:prstGeom>
          <a:noFill/>
        </p:spPr>
        <p:txBody>
          <a:bodyPr wrap="square">
            <a:spAutoFit/>
          </a:bodyPr>
          <a:lstStyle/>
          <a:p>
            <a:pPr algn="ctr"/>
            <a:r>
              <a:rPr lang="pt-BR" sz="3000" dirty="0">
                <a:solidFill>
                  <a:srgbClr val="173322"/>
                </a:solidFill>
                <a:latin typeface="Arial" panose="020B0604020202020204" pitchFamily="34" charset="0"/>
                <a:cs typeface="Arial" panose="020B0604020202020204" pitchFamily="34" charset="0"/>
              </a:rPr>
              <a:t>AGRADECIMIENTOS</a:t>
            </a:r>
            <a:endParaRPr lang="es-CO" sz="3000" dirty="0"/>
          </a:p>
        </p:txBody>
      </p:sp>
      <p:sp>
        <p:nvSpPr>
          <p:cNvPr id="4" name="Rectangle 4">
            <a:extLst>
              <a:ext uri="{FF2B5EF4-FFF2-40B4-BE49-F238E27FC236}">
                <a16:creationId xmlns:a16="http://schemas.microsoft.com/office/drawing/2014/main" id="{303CF0AE-D336-3D5B-4D90-D9857099FC61}"/>
              </a:ext>
            </a:extLst>
          </p:cNvPr>
          <p:cNvSpPr>
            <a:spLocks noChangeArrowheads="1"/>
          </p:cNvSpPr>
          <p:nvPr/>
        </p:nvSpPr>
        <p:spPr bwMode="auto">
          <a:xfrm>
            <a:off x="34815" y="2334849"/>
            <a:ext cx="9144000" cy="1841176"/>
          </a:xfrm>
          <a:prstGeom prst="rect">
            <a:avLst/>
          </a:prstGeom>
          <a:noFill/>
          <a:ln w="19050">
            <a:solidFill>
              <a:srgbClr val="1002CA"/>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1"/>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CO" altLang="pt-BR" sz="1950" i="1" dirty="0">
                <a:latin typeface="Arial" panose="020B0604020202020204" pitchFamily="34" charset="0"/>
                <a:cs typeface="Arial" panose="020B0604020202020204" pitchFamily="34" charset="0"/>
              </a:rPr>
              <a:t>Muchas Gracias</a:t>
            </a:r>
          </a:p>
          <a:p>
            <a:pPr algn="ctr" eaLnBrk="1" hangingPunct="1">
              <a:spcBef>
                <a:spcPct val="0"/>
              </a:spcBef>
              <a:buFontTx/>
              <a:buNone/>
            </a:pPr>
            <a:r>
              <a:rPr lang="pt-BR" altLang="pt-BR" sz="1950" i="1" dirty="0">
                <a:latin typeface="Arial" panose="020B0604020202020204" pitchFamily="34" charset="0"/>
                <a:cs typeface="Arial" panose="020B0604020202020204" pitchFamily="34" charset="0"/>
              </a:rPr>
              <a:t>Prof. Luís Drumond</a:t>
            </a:r>
          </a:p>
          <a:p>
            <a:pPr algn="ctr" eaLnBrk="1" hangingPunct="1">
              <a:spcBef>
                <a:spcPct val="0"/>
              </a:spcBef>
              <a:buFontTx/>
              <a:buNone/>
            </a:pPr>
            <a:r>
              <a:rPr lang="pt-BR" altLang="pt-BR" sz="1950" i="1" dirty="0">
                <a:latin typeface="Arial" panose="020B0604020202020204" pitchFamily="34" charset="0"/>
                <a:cs typeface="Arial" panose="020B0604020202020204" pitchFamily="34" charset="0"/>
              </a:rPr>
              <a:t>+55 34 99914-3359</a:t>
            </a:r>
          </a:p>
          <a:p>
            <a:pPr algn="ctr" eaLnBrk="1" hangingPunct="1">
              <a:spcBef>
                <a:spcPct val="0"/>
              </a:spcBef>
              <a:buFontTx/>
              <a:buNone/>
            </a:pPr>
            <a:endParaRPr lang="pt-BR" altLang="pt-BR" sz="1950" i="1" dirty="0">
              <a:latin typeface="Arial" panose="020B0604020202020204" pitchFamily="34" charset="0"/>
              <a:cs typeface="Arial" panose="020B0604020202020204" pitchFamily="34" charset="0"/>
            </a:endParaRPr>
          </a:p>
          <a:p>
            <a:pPr algn="ctr" eaLnBrk="1" hangingPunct="1">
              <a:spcBef>
                <a:spcPct val="0"/>
              </a:spcBef>
              <a:buFontTx/>
              <a:buNone/>
            </a:pPr>
            <a:r>
              <a:rPr lang="es-ES" altLang="pt-BR" sz="1950" i="1" dirty="0">
                <a:latin typeface="Arial" panose="020B0604020202020204" pitchFamily="34" charset="0"/>
                <a:cs typeface="Arial" panose="020B0604020202020204" pitchFamily="34" charset="0"/>
              </a:rPr>
              <a:t>La sostenibilidad no es sólo una opción para el Agro.</a:t>
            </a:r>
          </a:p>
          <a:p>
            <a:pPr algn="ctr" eaLnBrk="1" hangingPunct="1">
              <a:spcBef>
                <a:spcPct val="0"/>
              </a:spcBef>
              <a:buFontTx/>
              <a:buNone/>
            </a:pPr>
            <a:r>
              <a:rPr lang="es-ES" altLang="pt-BR" sz="1950" i="1" dirty="0">
                <a:latin typeface="Arial" panose="020B0604020202020204" pitchFamily="34" charset="0"/>
                <a:cs typeface="Arial" panose="020B0604020202020204" pitchFamily="34" charset="0"/>
              </a:rPr>
              <a:t>¡Es nuestro mejor destino!</a:t>
            </a:r>
            <a:endParaRPr lang="es-ES" altLang="pt-BR" sz="1800" i="1" dirty="0">
              <a:solidFill>
                <a:srgbClr val="0E4710"/>
              </a:solidFill>
              <a:latin typeface="Arial" panose="020B0604020202020204" pitchFamily="34" charset="0"/>
              <a:cs typeface="Arial" panose="020B0604020202020204" pitchFamily="34" charset="0"/>
            </a:endParaRPr>
          </a:p>
        </p:txBody>
      </p:sp>
      <p:pic>
        <p:nvPicPr>
          <p:cNvPr id="6" name="Imagem 5">
            <a:extLst>
              <a:ext uri="{FF2B5EF4-FFF2-40B4-BE49-F238E27FC236}">
                <a16:creationId xmlns:a16="http://schemas.microsoft.com/office/drawing/2014/main" id="{028859A6-0C3E-9AF7-F3C8-C8534E754E9D}"/>
              </a:ext>
            </a:extLst>
          </p:cNvPr>
          <p:cNvPicPr>
            <a:picLocks noChangeAspect="1"/>
          </p:cNvPicPr>
          <p:nvPr/>
        </p:nvPicPr>
        <p:blipFill rotWithShape="1">
          <a:blip r:embed="rId4"/>
          <a:srcRect r="7425" b="10012"/>
          <a:stretch/>
        </p:blipFill>
        <p:spPr>
          <a:xfrm>
            <a:off x="34816" y="4404551"/>
            <a:ext cx="3200400" cy="1112681"/>
          </a:xfrm>
          <a:prstGeom prst="rect">
            <a:avLst/>
          </a:prstGeom>
        </p:spPr>
      </p:pic>
      <p:pic>
        <p:nvPicPr>
          <p:cNvPr id="8" name="Imagem 7">
            <a:extLst>
              <a:ext uri="{FF2B5EF4-FFF2-40B4-BE49-F238E27FC236}">
                <a16:creationId xmlns:a16="http://schemas.microsoft.com/office/drawing/2014/main" id="{69E6B7FB-E9C5-E597-2C75-5971E9E3A2C2}"/>
              </a:ext>
            </a:extLst>
          </p:cNvPr>
          <p:cNvPicPr>
            <a:picLocks noChangeAspect="1"/>
          </p:cNvPicPr>
          <p:nvPr/>
        </p:nvPicPr>
        <p:blipFill>
          <a:blip r:embed="rId5"/>
          <a:stretch>
            <a:fillRect/>
          </a:stretch>
        </p:blipFill>
        <p:spPr>
          <a:xfrm>
            <a:off x="34815" y="5589240"/>
            <a:ext cx="3200400" cy="1219200"/>
          </a:xfrm>
          <a:prstGeom prst="rect">
            <a:avLst/>
          </a:prstGeom>
        </p:spPr>
      </p:pic>
      <p:pic>
        <p:nvPicPr>
          <p:cNvPr id="10" name="Imagem 9">
            <a:extLst>
              <a:ext uri="{FF2B5EF4-FFF2-40B4-BE49-F238E27FC236}">
                <a16:creationId xmlns:a16="http://schemas.microsoft.com/office/drawing/2014/main" id="{F4832EC8-FAEB-E3B4-DE2E-EAE232AE7794}"/>
              </a:ext>
            </a:extLst>
          </p:cNvPr>
          <p:cNvPicPr>
            <a:picLocks noChangeAspect="1"/>
          </p:cNvPicPr>
          <p:nvPr/>
        </p:nvPicPr>
        <p:blipFill>
          <a:blip r:embed="rId6"/>
          <a:stretch>
            <a:fillRect/>
          </a:stretch>
        </p:blipFill>
        <p:spPr>
          <a:xfrm>
            <a:off x="5796136" y="4212029"/>
            <a:ext cx="3313048" cy="957288"/>
          </a:xfrm>
          <a:prstGeom prst="rect">
            <a:avLst/>
          </a:prstGeom>
        </p:spPr>
      </p:pic>
      <p:pic>
        <p:nvPicPr>
          <p:cNvPr id="12" name="Imagem 11">
            <a:extLst>
              <a:ext uri="{FF2B5EF4-FFF2-40B4-BE49-F238E27FC236}">
                <a16:creationId xmlns:a16="http://schemas.microsoft.com/office/drawing/2014/main" id="{D2C495AC-EFBA-8F36-5ABB-5C1C0BED33FF}"/>
              </a:ext>
            </a:extLst>
          </p:cNvPr>
          <p:cNvPicPr>
            <a:picLocks noChangeAspect="1"/>
          </p:cNvPicPr>
          <p:nvPr/>
        </p:nvPicPr>
        <p:blipFill>
          <a:blip r:embed="rId7"/>
          <a:stretch>
            <a:fillRect/>
          </a:stretch>
        </p:blipFill>
        <p:spPr>
          <a:xfrm>
            <a:off x="6300192" y="5222466"/>
            <a:ext cx="2808992" cy="1626259"/>
          </a:xfrm>
          <a:prstGeom prst="rect">
            <a:avLst/>
          </a:prstGeom>
        </p:spPr>
      </p:pic>
      <p:pic>
        <p:nvPicPr>
          <p:cNvPr id="2" name="Imagem 1" descr="Placa vermelha com letras brancas&#10;&#10;Descrição gerada automaticamente com confiança média">
            <a:extLst>
              <a:ext uri="{FF2B5EF4-FFF2-40B4-BE49-F238E27FC236}">
                <a16:creationId xmlns:a16="http://schemas.microsoft.com/office/drawing/2014/main" id="{9A9C7B76-9316-12CA-14ED-D9A74245B3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31446" y="4715650"/>
            <a:ext cx="2081107" cy="2074598"/>
          </a:xfrm>
          <a:prstGeom prst="rect">
            <a:avLst/>
          </a:prstGeom>
        </p:spPr>
      </p:pic>
    </p:spTree>
    <p:extLst>
      <p:ext uri="{BB962C8B-B14F-4D97-AF65-F5344CB8AC3E}">
        <p14:creationId xmlns:p14="http://schemas.microsoft.com/office/powerpoint/2010/main" val="1578350397"/>
      </p:ext>
    </p:extLst>
  </p:cSld>
  <p:clrMapOvr>
    <a:masterClrMapping/>
  </p:clrMapOvr>
  <p:transition>
    <p:push dir="r"/>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TextBox 20">
            <a:extLst>
              <a:ext uri="{FF2B5EF4-FFF2-40B4-BE49-F238E27FC236}">
                <a16:creationId xmlns:a16="http://schemas.microsoft.com/office/drawing/2014/main" id="{04E75B57-AC23-4C70-B101-3B1CB6865878}"/>
              </a:ext>
            </a:extLst>
          </p:cNvPr>
          <p:cNvSpPr txBox="1"/>
          <p:nvPr/>
        </p:nvSpPr>
        <p:spPr>
          <a:xfrm>
            <a:off x="89756" y="260648"/>
            <a:ext cx="8964488" cy="584775"/>
          </a:xfrm>
          <a:prstGeom prst="rect">
            <a:avLst/>
          </a:prstGeom>
          <a:solidFill>
            <a:schemeClr val="bg1"/>
          </a:solidFill>
          <a:ln>
            <a:solidFill>
              <a:schemeClr val="tx1"/>
            </a:solidFill>
          </a:ln>
        </p:spPr>
        <p:txBody>
          <a:bodyPr wrap="square" rtlCol="0" anchor="ctr">
            <a:spAutoFit/>
          </a:bodyPr>
          <a:lstStyle/>
          <a:p>
            <a:pPr algn="ctr">
              <a:defRPr/>
            </a:pPr>
            <a:r>
              <a:rPr lang="es-CO" sz="3200" dirty="0">
                <a:latin typeface="Arial" panose="020B0604020202020204" pitchFamily="34" charset="0"/>
                <a:cs typeface="Arial" panose="020B0604020202020204" pitchFamily="34" charset="0"/>
              </a:rPr>
              <a:t>COMPOSICIÓN DE COSTOS EN BRASIL</a:t>
            </a:r>
          </a:p>
        </p:txBody>
      </p:sp>
      <p:grpSp>
        <p:nvGrpSpPr>
          <p:cNvPr id="19" name="Agrupar 18">
            <a:extLst>
              <a:ext uri="{FF2B5EF4-FFF2-40B4-BE49-F238E27FC236}">
                <a16:creationId xmlns:a16="http://schemas.microsoft.com/office/drawing/2014/main" id="{1B5FB58A-C5A8-FE80-4CA5-94DCAF833BF2}"/>
              </a:ext>
            </a:extLst>
          </p:cNvPr>
          <p:cNvGrpSpPr/>
          <p:nvPr/>
        </p:nvGrpSpPr>
        <p:grpSpPr>
          <a:xfrm>
            <a:off x="251520" y="1249914"/>
            <a:ext cx="9257804" cy="4127427"/>
            <a:chOff x="251520" y="1249914"/>
            <a:chExt cx="9257804" cy="4127427"/>
          </a:xfrm>
        </p:grpSpPr>
        <p:pic>
          <p:nvPicPr>
            <p:cNvPr id="2" name="Picture 3">
              <a:extLst>
                <a:ext uri="{FF2B5EF4-FFF2-40B4-BE49-F238E27FC236}">
                  <a16:creationId xmlns:a16="http://schemas.microsoft.com/office/drawing/2014/main" id="{CDE66A28-0CB5-D8E5-06F0-65777F3F85D9}"/>
                </a:ext>
              </a:extLst>
            </p:cNvPr>
            <p:cNvPicPr>
              <a:picLocks noChangeAspect="1" noChangeArrowheads="1"/>
            </p:cNvPicPr>
            <p:nvPr/>
          </p:nvPicPr>
          <p:blipFill>
            <a:blip r:embed="rId3"/>
            <a:srcRect l="21650" t="41539" r="20863" b="18562"/>
            <a:stretch/>
          </p:blipFill>
          <p:spPr bwMode="auto">
            <a:xfrm>
              <a:off x="1321218" y="1992965"/>
              <a:ext cx="6501564" cy="3384376"/>
            </a:xfrm>
            <a:prstGeom prst="rect">
              <a:avLst/>
            </a:prstGeom>
            <a:noFill/>
          </p:spPr>
        </p:pic>
        <p:sp>
          <p:nvSpPr>
            <p:cNvPr id="3" name="CaixaDeTexto 2">
              <a:extLst>
                <a:ext uri="{FF2B5EF4-FFF2-40B4-BE49-F238E27FC236}">
                  <a16:creationId xmlns:a16="http://schemas.microsoft.com/office/drawing/2014/main" id="{D0533E09-4C17-772F-D168-1FC18C415487}"/>
                </a:ext>
              </a:extLst>
            </p:cNvPr>
            <p:cNvSpPr txBox="1"/>
            <p:nvPr/>
          </p:nvSpPr>
          <p:spPr>
            <a:xfrm>
              <a:off x="251520" y="4725144"/>
              <a:ext cx="2448272" cy="369332"/>
            </a:xfrm>
            <a:prstGeom prst="rect">
              <a:avLst/>
            </a:prstGeom>
            <a:noFill/>
          </p:spPr>
          <p:txBody>
            <a:bodyPr wrap="square" rtlCol="0">
              <a:spAutoFit/>
            </a:bodyPr>
            <a:lstStyle/>
            <a:p>
              <a:r>
                <a:rPr lang="es-CO" sz="1800" dirty="0">
                  <a:latin typeface="Arial" panose="020B0604020202020204" pitchFamily="34" charset="0"/>
                  <a:cs typeface="Arial" panose="020B0604020202020204" pitchFamily="34" charset="0"/>
                </a:rPr>
                <a:t>Concentrados: 32%</a:t>
              </a:r>
            </a:p>
          </p:txBody>
        </p:sp>
        <p:sp>
          <p:nvSpPr>
            <p:cNvPr id="5" name="CaixaDeTexto 4">
              <a:extLst>
                <a:ext uri="{FF2B5EF4-FFF2-40B4-BE49-F238E27FC236}">
                  <a16:creationId xmlns:a16="http://schemas.microsoft.com/office/drawing/2014/main" id="{C2B03699-AD77-E0C9-50DE-970EC1B36CE1}"/>
                </a:ext>
              </a:extLst>
            </p:cNvPr>
            <p:cNvSpPr txBox="1"/>
            <p:nvPr/>
          </p:nvSpPr>
          <p:spPr>
            <a:xfrm>
              <a:off x="251520" y="2600617"/>
              <a:ext cx="2448272" cy="369332"/>
            </a:xfrm>
            <a:prstGeom prst="rect">
              <a:avLst/>
            </a:prstGeom>
            <a:noFill/>
          </p:spPr>
          <p:txBody>
            <a:bodyPr wrap="square" rtlCol="0">
              <a:spAutoFit/>
            </a:bodyPr>
            <a:lstStyle/>
            <a:p>
              <a:r>
                <a:rPr lang="es-CO" sz="1800" dirty="0">
                  <a:latin typeface="Arial" panose="020B0604020202020204" pitchFamily="34" charset="0"/>
                  <a:cs typeface="Arial" panose="020B0604020202020204" pitchFamily="34" charset="0"/>
                </a:rPr>
                <a:t>Mano de obra: 12%</a:t>
              </a:r>
            </a:p>
          </p:txBody>
        </p:sp>
        <p:sp>
          <p:nvSpPr>
            <p:cNvPr id="6" name="CaixaDeTexto 5">
              <a:extLst>
                <a:ext uri="{FF2B5EF4-FFF2-40B4-BE49-F238E27FC236}">
                  <a16:creationId xmlns:a16="http://schemas.microsoft.com/office/drawing/2014/main" id="{0EC3FE8B-B03F-F237-3A84-B10530F0EFCA}"/>
                </a:ext>
              </a:extLst>
            </p:cNvPr>
            <p:cNvSpPr txBox="1"/>
            <p:nvPr/>
          </p:nvSpPr>
          <p:spPr>
            <a:xfrm>
              <a:off x="2051720" y="2112125"/>
              <a:ext cx="2448272" cy="369332"/>
            </a:xfrm>
            <a:prstGeom prst="rect">
              <a:avLst/>
            </a:prstGeom>
            <a:noFill/>
          </p:spPr>
          <p:txBody>
            <a:bodyPr wrap="square" rtlCol="0">
              <a:spAutoFit/>
            </a:bodyPr>
            <a:lstStyle/>
            <a:p>
              <a:r>
                <a:rPr lang="es-CO" sz="1800" dirty="0">
                  <a:latin typeface="Arial" panose="020B0604020202020204" pitchFamily="34" charset="0"/>
                  <a:cs typeface="Arial" panose="020B0604020202020204" pitchFamily="34" charset="0"/>
                </a:rPr>
                <a:t>Sanidad: 6%</a:t>
              </a:r>
            </a:p>
          </p:txBody>
        </p:sp>
        <p:sp>
          <p:nvSpPr>
            <p:cNvPr id="7" name="CaixaDeTexto 6">
              <a:extLst>
                <a:ext uri="{FF2B5EF4-FFF2-40B4-BE49-F238E27FC236}">
                  <a16:creationId xmlns:a16="http://schemas.microsoft.com/office/drawing/2014/main" id="{6B3D296B-E731-AA9A-3DBA-909DB65EFCC2}"/>
                </a:ext>
              </a:extLst>
            </p:cNvPr>
            <p:cNvSpPr txBox="1"/>
            <p:nvPr/>
          </p:nvSpPr>
          <p:spPr>
            <a:xfrm>
              <a:off x="2771800" y="1499301"/>
              <a:ext cx="2448272" cy="369332"/>
            </a:xfrm>
            <a:prstGeom prst="rect">
              <a:avLst/>
            </a:prstGeom>
            <a:noFill/>
          </p:spPr>
          <p:txBody>
            <a:bodyPr wrap="square" rtlCol="0">
              <a:spAutoFit/>
            </a:bodyPr>
            <a:lstStyle/>
            <a:p>
              <a:r>
                <a:rPr lang="es-CO" sz="1800" dirty="0">
                  <a:latin typeface="Arial" panose="020B0604020202020204" pitchFamily="34" charset="0"/>
                  <a:cs typeface="Arial" panose="020B0604020202020204" pitchFamily="34" charset="0"/>
                </a:rPr>
                <a:t>Reproducción: 5%</a:t>
              </a:r>
            </a:p>
          </p:txBody>
        </p:sp>
        <p:cxnSp>
          <p:nvCxnSpPr>
            <p:cNvPr id="9" name="Conector reto 8">
              <a:extLst>
                <a:ext uri="{FF2B5EF4-FFF2-40B4-BE49-F238E27FC236}">
                  <a16:creationId xmlns:a16="http://schemas.microsoft.com/office/drawing/2014/main" id="{5904666C-0879-2071-0E99-82E2EFBCA096}"/>
                </a:ext>
              </a:extLst>
            </p:cNvPr>
            <p:cNvCxnSpPr/>
            <p:nvPr/>
          </p:nvCxnSpPr>
          <p:spPr>
            <a:xfrm flipV="1">
              <a:off x="3819262" y="1864743"/>
              <a:ext cx="0" cy="8640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aixaDeTexto 10">
              <a:extLst>
                <a:ext uri="{FF2B5EF4-FFF2-40B4-BE49-F238E27FC236}">
                  <a16:creationId xmlns:a16="http://schemas.microsoft.com/office/drawing/2014/main" id="{43EA80B0-ED89-D094-3991-E06C96161AED}"/>
                </a:ext>
              </a:extLst>
            </p:cNvPr>
            <p:cNvSpPr txBox="1"/>
            <p:nvPr/>
          </p:nvSpPr>
          <p:spPr>
            <a:xfrm>
              <a:off x="6561843" y="2115721"/>
              <a:ext cx="2308401" cy="646331"/>
            </a:xfrm>
            <a:prstGeom prst="rect">
              <a:avLst/>
            </a:prstGeom>
            <a:noFill/>
          </p:spPr>
          <p:txBody>
            <a:bodyPr wrap="square" rtlCol="0">
              <a:spAutoFit/>
            </a:bodyPr>
            <a:lstStyle/>
            <a:p>
              <a:r>
                <a:rPr lang="es-CO" sz="1800" dirty="0">
                  <a:latin typeface="Arial" panose="020B0604020202020204" pitchFamily="34" charset="0"/>
                  <a:cs typeface="Arial" panose="020B0604020202020204" pitchFamily="34" charset="0"/>
                </a:rPr>
                <a:t>Administración + tasas: 5%</a:t>
              </a:r>
            </a:p>
          </p:txBody>
        </p:sp>
        <p:cxnSp>
          <p:nvCxnSpPr>
            <p:cNvPr id="12" name="Conector reto 11">
              <a:extLst>
                <a:ext uri="{FF2B5EF4-FFF2-40B4-BE49-F238E27FC236}">
                  <a16:creationId xmlns:a16="http://schemas.microsoft.com/office/drawing/2014/main" id="{63BB4880-B6B1-41C4-2ED6-6BCA52AA0636}"/>
                </a:ext>
              </a:extLst>
            </p:cNvPr>
            <p:cNvCxnSpPr/>
            <p:nvPr/>
          </p:nvCxnSpPr>
          <p:spPr>
            <a:xfrm flipV="1">
              <a:off x="5054284" y="1660905"/>
              <a:ext cx="0" cy="8640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aixaDeTexto 12">
              <a:extLst>
                <a:ext uri="{FF2B5EF4-FFF2-40B4-BE49-F238E27FC236}">
                  <a16:creationId xmlns:a16="http://schemas.microsoft.com/office/drawing/2014/main" id="{957B6EC2-340F-6002-E973-C6EE4F86C095}"/>
                </a:ext>
              </a:extLst>
            </p:cNvPr>
            <p:cNvSpPr txBox="1"/>
            <p:nvPr/>
          </p:nvSpPr>
          <p:spPr>
            <a:xfrm>
              <a:off x="5519066" y="1881962"/>
              <a:ext cx="2448272" cy="369332"/>
            </a:xfrm>
            <a:prstGeom prst="rect">
              <a:avLst/>
            </a:prstGeom>
            <a:noFill/>
          </p:spPr>
          <p:txBody>
            <a:bodyPr wrap="square" rtlCol="0">
              <a:spAutoFit/>
            </a:bodyPr>
            <a:lstStyle/>
            <a:p>
              <a:r>
                <a:rPr lang="es-CO" sz="1800" dirty="0">
                  <a:latin typeface="Arial" panose="020B0604020202020204" pitchFamily="34" charset="0"/>
                  <a:cs typeface="Arial" panose="020B0604020202020204" pitchFamily="34" charset="0"/>
                </a:rPr>
                <a:t>Mantenimiento: 5%</a:t>
              </a:r>
            </a:p>
          </p:txBody>
        </p:sp>
        <p:sp>
          <p:nvSpPr>
            <p:cNvPr id="14" name="CaixaDeTexto 13">
              <a:extLst>
                <a:ext uri="{FF2B5EF4-FFF2-40B4-BE49-F238E27FC236}">
                  <a16:creationId xmlns:a16="http://schemas.microsoft.com/office/drawing/2014/main" id="{8245EA31-68A9-1DE9-71F2-545A48131BC4}"/>
                </a:ext>
              </a:extLst>
            </p:cNvPr>
            <p:cNvSpPr txBox="1"/>
            <p:nvPr/>
          </p:nvSpPr>
          <p:spPr>
            <a:xfrm>
              <a:off x="5012432" y="1249914"/>
              <a:ext cx="2448272" cy="646331"/>
            </a:xfrm>
            <a:prstGeom prst="rect">
              <a:avLst/>
            </a:prstGeom>
            <a:noFill/>
          </p:spPr>
          <p:txBody>
            <a:bodyPr wrap="square" rtlCol="0">
              <a:spAutoFit/>
            </a:bodyPr>
            <a:lstStyle/>
            <a:p>
              <a:r>
                <a:rPr lang="es-CO" sz="1800" dirty="0">
                  <a:latin typeface="Arial" panose="020B0604020202020204" pitchFamily="34" charset="0"/>
                  <a:cs typeface="Arial" panose="020B0604020202020204" pitchFamily="34" charset="0"/>
                </a:rPr>
                <a:t>Energía + combustibles: 5%</a:t>
              </a:r>
            </a:p>
          </p:txBody>
        </p:sp>
        <p:sp>
          <p:nvSpPr>
            <p:cNvPr id="15" name="CaixaDeTexto 14">
              <a:extLst>
                <a:ext uri="{FF2B5EF4-FFF2-40B4-BE49-F238E27FC236}">
                  <a16:creationId xmlns:a16="http://schemas.microsoft.com/office/drawing/2014/main" id="{F2B1CFFE-52F7-4071-152F-37CFDBDE0E39}"/>
                </a:ext>
              </a:extLst>
            </p:cNvPr>
            <p:cNvSpPr txBox="1"/>
            <p:nvPr/>
          </p:nvSpPr>
          <p:spPr>
            <a:xfrm>
              <a:off x="6939011" y="2649891"/>
              <a:ext cx="2448272" cy="369332"/>
            </a:xfrm>
            <a:prstGeom prst="rect">
              <a:avLst/>
            </a:prstGeom>
            <a:noFill/>
          </p:spPr>
          <p:txBody>
            <a:bodyPr wrap="square" rtlCol="0">
              <a:spAutoFit/>
            </a:bodyPr>
            <a:lstStyle/>
            <a:p>
              <a:r>
                <a:rPr lang="es-CO" sz="1800" dirty="0">
                  <a:latin typeface="Arial" panose="020B0604020202020204" pitchFamily="34" charset="0"/>
                  <a:cs typeface="Arial" panose="020B0604020202020204" pitchFamily="34" charset="0"/>
                </a:rPr>
                <a:t>Otros: 2%</a:t>
              </a:r>
            </a:p>
          </p:txBody>
        </p:sp>
        <p:sp>
          <p:nvSpPr>
            <p:cNvPr id="16" name="CaixaDeTexto 15">
              <a:extLst>
                <a:ext uri="{FF2B5EF4-FFF2-40B4-BE49-F238E27FC236}">
                  <a16:creationId xmlns:a16="http://schemas.microsoft.com/office/drawing/2014/main" id="{D8CD9BE6-CB17-3F31-866C-00871F942848}"/>
                </a:ext>
              </a:extLst>
            </p:cNvPr>
            <p:cNvSpPr txBox="1"/>
            <p:nvPr/>
          </p:nvSpPr>
          <p:spPr>
            <a:xfrm>
              <a:off x="7061052" y="3117453"/>
              <a:ext cx="2448272" cy="369332"/>
            </a:xfrm>
            <a:prstGeom prst="rect">
              <a:avLst/>
            </a:prstGeom>
            <a:noFill/>
          </p:spPr>
          <p:txBody>
            <a:bodyPr wrap="square" rtlCol="0">
              <a:spAutoFit/>
            </a:bodyPr>
            <a:lstStyle/>
            <a:p>
              <a:r>
                <a:rPr lang="es-CO" sz="1800" dirty="0">
                  <a:latin typeface="Arial" panose="020B0604020202020204" pitchFamily="34" charset="0"/>
                  <a:cs typeface="Arial" panose="020B0604020202020204" pitchFamily="34" charset="0"/>
                </a:rPr>
                <a:t>Depreciación: 4%</a:t>
              </a:r>
            </a:p>
          </p:txBody>
        </p:sp>
        <p:sp>
          <p:nvSpPr>
            <p:cNvPr id="17" name="CaixaDeTexto 16">
              <a:extLst>
                <a:ext uri="{FF2B5EF4-FFF2-40B4-BE49-F238E27FC236}">
                  <a16:creationId xmlns:a16="http://schemas.microsoft.com/office/drawing/2014/main" id="{C8342619-E76A-3CA1-90BA-65C451505300}"/>
                </a:ext>
              </a:extLst>
            </p:cNvPr>
            <p:cNvSpPr txBox="1"/>
            <p:nvPr/>
          </p:nvSpPr>
          <p:spPr>
            <a:xfrm>
              <a:off x="6945985" y="3597788"/>
              <a:ext cx="2448272" cy="369332"/>
            </a:xfrm>
            <a:prstGeom prst="rect">
              <a:avLst/>
            </a:prstGeom>
            <a:noFill/>
          </p:spPr>
          <p:txBody>
            <a:bodyPr wrap="square" rtlCol="0">
              <a:spAutoFit/>
            </a:bodyPr>
            <a:lstStyle/>
            <a:p>
              <a:r>
                <a:rPr lang="es-CO" sz="1800" dirty="0">
                  <a:latin typeface="Arial" panose="020B0604020202020204" pitchFamily="34" charset="0"/>
                  <a:cs typeface="Arial" panose="020B0604020202020204" pitchFamily="34" charset="0"/>
                </a:rPr>
                <a:t>Remuneración: 4%</a:t>
              </a:r>
            </a:p>
          </p:txBody>
        </p:sp>
        <p:sp>
          <p:nvSpPr>
            <p:cNvPr id="18" name="CaixaDeTexto 17">
              <a:extLst>
                <a:ext uri="{FF2B5EF4-FFF2-40B4-BE49-F238E27FC236}">
                  <a16:creationId xmlns:a16="http://schemas.microsoft.com/office/drawing/2014/main" id="{CD74FACB-6EC7-94F8-3256-FDF9D3DC9917}"/>
                </a:ext>
              </a:extLst>
            </p:cNvPr>
            <p:cNvSpPr txBox="1"/>
            <p:nvPr/>
          </p:nvSpPr>
          <p:spPr>
            <a:xfrm>
              <a:off x="5898241" y="4708713"/>
              <a:ext cx="2448272" cy="369332"/>
            </a:xfrm>
            <a:prstGeom prst="rect">
              <a:avLst/>
            </a:prstGeom>
            <a:noFill/>
          </p:spPr>
          <p:txBody>
            <a:bodyPr wrap="square" rtlCol="0">
              <a:spAutoFit/>
            </a:bodyPr>
            <a:lstStyle/>
            <a:p>
              <a:r>
                <a:rPr lang="es-CO" sz="1800" dirty="0">
                  <a:latin typeface="Arial" panose="020B0604020202020204" pitchFamily="34" charset="0"/>
                  <a:cs typeface="Arial" panose="020B0604020202020204" pitchFamily="34" charset="0"/>
                </a:rPr>
                <a:t>Forraje: 20%</a:t>
              </a:r>
            </a:p>
          </p:txBody>
        </p:sp>
      </p:grpSp>
    </p:spTree>
    <p:extLst>
      <p:ext uri="{BB962C8B-B14F-4D97-AF65-F5344CB8AC3E}">
        <p14:creationId xmlns:p14="http://schemas.microsoft.com/office/powerpoint/2010/main" val="3474046020"/>
      </p:ext>
    </p:extLst>
  </p:cSld>
  <p:clrMapOvr>
    <a:masterClrMapping/>
  </p:clrMapOvr>
  <p:transition>
    <p:push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7A72716C-EC98-49BA-90E8-E80346AB977B}"/>
              </a:ext>
            </a:extLst>
          </p:cNvPr>
          <p:cNvSpPr txBox="1">
            <a:spLocks/>
          </p:cNvSpPr>
          <p:nvPr/>
        </p:nvSpPr>
        <p:spPr bwMode="auto">
          <a:xfrm>
            <a:off x="28575" y="548680"/>
            <a:ext cx="9115425"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hangingPunct="1">
              <a:spcBef>
                <a:spcPts val="600"/>
              </a:spcBef>
              <a:buFont typeface="Arial" panose="020B0604020202020204" pitchFamily="34" charset="0"/>
              <a:buNone/>
              <a:defRPr/>
            </a:pPr>
            <a:r>
              <a:rPr lang="es-ES" altLang="pt-BR" sz="2800" spc="50" dirty="0">
                <a:latin typeface="Arial" panose="020B0604020202020204" pitchFamily="34" charset="0"/>
                <a:cs typeface="Arial" panose="020B0604020202020204" pitchFamily="34" charset="0"/>
              </a:rPr>
              <a:t>CONCEPTO BÁSICO PARA ENTENDER LA INTENSIFICACIÓN DE PASTURAS CON FERTIRRIEGO:</a:t>
            </a:r>
          </a:p>
          <a:p>
            <a:pPr marL="0" indent="0" algn="ctr" eaLnBrk="1" hangingPunct="1">
              <a:spcBef>
                <a:spcPts val="600"/>
              </a:spcBef>
              <a:buFont typeface="Arial" panose="020B0604020202020204" pitchFamily="34" charset="0"/>
              <a:buNone/>
              <a:defRPr/>
            </a:pPr>
            <a:endParaRPr lang="es-ES" altLang="pt-BR" sz="2800" spc="50" dirty="0">
              <a:latin typeface="Arial" panose="020B0604020202020204" pitchFamily="34" charset="0"/>
              <a:cs typeface="Arial" panose="020B0604020202020204" pitchFamily="34" charset="0"/>
            </a:endParaRPr>
          </a:p>
          <a:p>
            <a:pPr marL="0" indent="0" algn="ctr" eaLnBrk="1" hangingPunct="1">
              <a:spcBef>
                <a:spcPts val="600"/>
              </a:spcBef>
              <a:buFont typeface="Arial" panose="020B0604020202020204" pitchFamily="34" charset="0"/>
              <a:buNone/>
              <a:defRPr/>
            </a:pPr>
            <a:r>
              <a:rPr lang="es-CO" altLang="pt-BR" sz="3300" u="sng" spc="50" dirty="0">
                <a:latin typeface="Arial" panose="020B0604020202020204" pitchFamily="34" charset="0"/>
                <a:cs typeface="Arial" panose="020B0604020202020204" pitchFamily="34" charset="0"/>
              </a:rPr>
              <a:t>HAY QUE SER AGRICULTOR DE PASTO</a:t>
            </a:r>
            <a:r>
              <a:rPr lang="es-ES" altLang="pt-BR" sz="3300" u="sng" spc="50" dirty="0">
                <a:latin typeface="Arial" panose="020B0604020202020204" pitchFamily="34" charset="0"/>
                <a:cs typeface="Arial" panose="020B0604020202020204" pitchFamily="34" charset="0"/>
              </a:rPr>
              <a:t>!</a:t>
            </a:r>
            <a:endParaRPr lang="pt-BR" altLang="pt-BR" sz="3300" i="1" u="sng" spc="50" dirty="0">
              <a:latin typeface="Arial" panose="020B0604020202020204" pitchFamily="34" charset="0"/>
              <a:cs typeface="Arial" panose="020B0604020202020204" pitchFamily="34" charset="0"/>
            </a:endParaRPr>
          </a:p>
        </p:txBody>
      </p:sp>
      <p:sp>
        <p:nvSpPr>
          <p:cNvPr id="6" name="TextBox 1">
            <a:extLst>
              <a:ext uri="{FF2B5EF4-FFF2-40B4-BE49-F238E27FC236}">
                <a16:creationId xmlns:a16="http://schemas.microsoft.com/office/drawing/2014/main" id="{8D4F4603-C203-4005-A5D0-17ED437D8C03}"/>
              </a:ext>
            </a:extLst>
          </p:cNvPr>
          <p:cNvSpPr txBox="1"/>
          <p:nvPr/>
        </p:nvSpPr>
        <p:spPr>
          <a:xfrm>
            <a:off x="251520" y="3429000"/>
            <a:ext cx="8429625" cy="1431161"/>
          </a:xfrm>
          <a:prstGeom prst="rect">
            <a:avLst/>
          </a:prstGeom>
          <a:noFill/>
        </p:spPr>
        <p:txBody>
          <a:bodyPr lIns="0" tIns="0" rIns="0">
            <a:spAutoFit/>
          </a:bodyPr>
          <a:lstStyle/>
          <a:p>
            <a:pPr marL="457200" indent="-457200" algn="just">
              <a:spcBef>
                <a:spcPts val="0"/>
              </a:spcBef>
              <a:spcAft>
                <a:spcPts val="0"/>
              </a:spcAft>
              <a:buFont typeface="Arial" panose="020B0604020202020204" pitchFamily="34" charset="0"/>
              <a:buChar char="•"/>
              <a:defRPr/>
            </a:pPr>
            <a:r>
              <a:rPr lang="es-ES" altLang="zh-CN" sz="3000" b="0" dirty="0">
                <a:solidFill>
                  <a:srgbClr val="000000"/>
                </a:solidFill>
                <a:latin typeface="Arial" panose="020B0604020202020204" pitchFamily="34" charset="0"/>
                <a:cs typeface="Arial" panose="020B0604020202020204" pitchFamily="34" charset="0"/>
              </a:rPr>
              <a:t>El objetivo de la producción intensiva es cambiar la RADIACIÓN en PRODUCTO ANIMAL (CARNE Y LECHE)</a:t>
            </a:r>
            <a:r>
              <a:rPr lang="pt-BR" altLang="zh-CN" sz="3000" b="0" dirty="0">
                <a:solidFill>
                  <a:srgbClr val="000000"/>
                </a:solidFill>
                <a:latin typeface="Arial" panose="020B0604020202020204" pitchFamily="34" charset="0"/>
                <a:cs typeface="Arial" panose="020B0604020202020204" pitchFamily="34" charset="0"/>
              </a:rPr>
              <a:t>.</a:t>
            </a:r>
          </a:p>
        </p:txBody>
      </p:sp>
      <p:sp>
        <p:nvSpPr>
          <p:cNvPr id="2" name="CaixaDeTexto 1">
            <a:extLst>
              <a:ext uri="{FF2B5EF4-FFF2-40B4-BE49-F238E27FC236}">
                <a16:creationId xmlns:a16="http://schemas.microsoft.com/office/drawing/2014/main" id="{4BB6D155-FD9E-29A2-C9C6-3B0F00519C21}"/>
              </a:ext>
            </a:extLst>
          </p:cNvPr>
          <p:cNvSpPr txBox="1"/>
          <p:nvPr/>
        </p:nvSpPr>
        <p:spPr>
          <a:xfrm>
            <a:off x="35496" y="5229200"/>
            <a:ext cx="9029991" cy="1553054"/>
          </a:xfrm>
          <a:prstGeom prst="rect">
            <a:avLst/>
          </a:prstGeom>
          <a:noFill/>
        </p:spPr>
        <p:txBody>
          <a:bodyPr wrap="square" rtlCol="0">
            <a:spAutoFit/>
          </a:bodyPr>
          <a:lstStyle/>
          <a:p>
            <a:pPr algn="ctr">
              <a:lnSpc>
                <a:spcPct val="150000"/>
              </a:lnSpc>
            </a:pPr>
            <a:r>
              <a:rPr lang="es-ES" sz="2200" i="1" dirty="0">
                <a:latin typeface="Arial" panose="020B0604020202020204" pitchFamily="34" charset="0"/>
                <a:cs typeface="Arial" panose="020B0604020202020204" pitchFamily="34" charset="0"/>
              </a:rPr>
              <a:t>No veo un futuro en que una propiedad, aunque sea pequeña, no tenga un área irrigada para satisfacer la demanda de alimentos durante la estación seca o a lo largo del año.</a:t>
            </a:r>
            <a:endParaRPr lang="es-CO" sz="2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576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31"/>
          <p:cNvSpPr txBox="1"/>
          <p:nvPr/>
        </p:nvSpPr>
        <p:spPr>
          <a:xfrm>
            <a:off x="2195736" y="985425"/>
            <a:ext cx="6043500" cy="179700"/>
          </a:xfrm>
          <a:prstGeom prst="rect">
            <a:avLst/>
          </a:prstGeom>
          <a:noFill/>
          <a:ln>
            <a:noFill/>
          </a:ln>
        </p:spPr>
        <p:txBody>
          <a:bodyPr spcFirstLastPara="1" wrap="square" lIns="68575" tIns="34275" rIns="68575" bIns="34275" anchor="t" anchorCtr="0">
            <a:noAutofit/>
          </a:bodyPr>
          <a:lstStyle/>
          <a:p>
            <a:pPr>
              <a:lnSpc>
                <a:spcPct val="70000"/>
              </a:lnSpc>
              <a:spcBef>
                <a:spcPts val="0"/>
              </a:spcBef>
              <a:spcAft>
                <a:spcPts val="0"/>
              </a:spcAft>
              <a:buClr>
                <a:srgbClr val="000000"/>
              </a:buClr>
            </a:pPr>
            <a:r>
              <a:rPr lang="pt-BR" sz="2900" dirty="0">
                <a:latin typeface="+mn-lt"/>
                <a:ea typeface="Open Sans"/>
                <a:cs typeface="Open Sans"/>
                <a:sym typeface="Open Sans"/>
              </a:rPr>
              <a:t>IMPORTANTE ENTENDER</a:t>
            </a:r>
            <a:endParaRPr sz="2900" dirty="0">
              <a:latin typeface="+mn-lt"/>
            </a:endParaRPr>
          </a:p>
        </p:txBody>
      </p:sp>
      <p:sp>
        <p:nvSpPr>
          <p:cNvPr id="154" name="Google Shape;154;p31"/>
          <p:cNvSpPr txBox="1"/>
          <p:nvPr/>
        </p:nvSpPr>
        <p:spPr>
          <a:xfrm>
            <a:off x="372749" y="1888201"/>
            <a:ext cx="8398501" cy="3358597"/>
          </a:xfrm>
          <a:prstGeom prst="rect">
            <a:avLst/>
          </a:prstGeom>
          <a:noFill/>
          <a:ln>
            <a:noFill/>
          </a:ln>
        </p:spPr>
        <p:txBody>
          <a:bodyPr spcFirstLastPara="1" wrap="square" lIns="0" tIns="0" rIns="0" bIns="34275" anchor="t" anchorCtr="0">
            <a:spAutoFit/>
          </a:bodyPr>
          <a:lstStyle/>
          <a:p>
            <a:pPr marL="342900" indent="-349250" algn="just">
              <a:lnSpc>
                <a:spcPct val="150000"/>
              </a:lnSpc>
              <a:spcBef>
                <a:spcPts val="0"/>
              </a:spcBef>
              <a:spcAft>
                <a:spcPts val="0"/>
              </a:spcAft>
              <a:buClr>
                <a:srgbClr val="000000"/>
              </a:buClr>
              <a:buSzPts val="2300"/>
              <a:buFont typeface="Arial"/>
              <a:buChar char="•"/>
            </a:pPr>
            <a:r>
              <a:rPr lang="es-ES" b="0" dirty="0">
                <a:latin typeface="Arial" panose="020B0604020202020204" pitchFamily="34" charset="0"/>
                <a:cs typeface="Arial" panose="020B0604020202020204" pitchFamily="34" charset="0"/>
              </a:rPr>
              <a:t>Factor meteorológico sobre el que podemos </a:t>
            </a:r>
          </a:p>
          <a:p>
            <a:pPr algn="just">
              <a:lnSpc>
                <a:spcPct val="150000"/>
              </a:lnSpc>
              <a:spcBef>
                <a:spcPts val="0"/>
              </a:spcBef>
              <a:spcAft>
                <a:spcPts val="0"/>
              </a:spcAft>
              <a:buClr>
                <a:srgbClr val="000000"/>
              </a:buClr>
              <a:buSzPts val="2300"/>
            </a:pPr>
            <a:r>
              <a:rPr lang="es-ES" b="0" dirty="0">
                <a:latin typeface="Arial" panose="020B0604020202020204" pitchFamily="34" charset="0"/>
                <a:cs typeface="Arial" panose="020B0604020202020204" pitchFamily="34" charset="0"/>
              </a:rPr>
              <a:t>    actuar: </a:t>
            </a:r>
            <a:r>
              <a:rPr lang="es-ES" dirty="0">
                <a:latin typeface="Arial" panose="020B0604020202020204" pitchFamily="34" charset="0"/>
                <a:cs typeface="Arial" panose="020B0604020202020204" pitchFamily="34" charset="0"/>
              </a:rPr>
              <a:t>Agua </a:t>
            </a:r>
            <a:r>
              <a:rPr lang="es-ES" i="1" u="sng" dirty="0">
                <a:latin typeface="Arial" panose="020B0604020202020204" pitchFamily="34" charset="0"/>
                <a:cs typeface="Arial" panose="020B0604020202020204" pitchFamily="34" charset="0"/>
              </a:rPr>
              <a:t>- Con riego;</a:t>
            </a:r>
          </a:p>
          <a:p>
            <a:pPr marL="342900" indent="-349250" algn="just">
              <a:lnSpc>
                <a:spcPct val="150000"/>
              </a:lnSpc>
              <a:spcBef>
                <a:spcPts val="0"/>
              </a:spcBef>
              <a:spcAft>
                <a:spcPts val="0"/>
              </a:spcAft>
              <a:buClr>
                <a:srgbClr val="000000"/>
              </a:buClr>
              <a:buSzPts val="2300"/>
              <a:buFont typeface="Arial"/>
              <a:buChar char="•"/>
            </a:pPr>
            <a:r>
              <a:rPr lang="es-ES" b="0" dirty="0">
                <a:latin typeface="Arial" panose="020B0604020202020204" pitchFamily="34" charset="0"/>
                <a:cs typeface="Arial" panose="020B0604020202020204" pitchFamily="34" charset="0"/>
              </a:rPr>
              <a:t>Aumento de carga animal: productividad más grande;</a:t>
            </a:r>
          </a:p>
          <a:p>
            <a:pPr marL="342900" indent="-349250" algn="just">
              <a:lnSpc>
                <a:spcPct val="150000"/>
              </a:lnSpc>
              <a:spcBef>
                <a:spcPts val="0"/>
              </a:spcBef>
              <a:spcAft>
                <a:spcPts val="0"/>
              </a:spcAft>
              <a:buClr>
                <a:srgbClr val="000000"/>
              </a:buClr>
              <a:buSzPts val="2300"/>
              <a:buFont typeface="Arial"/>
              <a:buChar char="•"/>
            </a:pPr>
            <a:r>
              <a:rPr lang="es-ES" b="0" dirty="0">
                <a:latin typeface="Arial" panose="020B0604020202020204" pitchFamily="34" charset="0"/>
                <a:cs typeface="Arial" panose="020B0604020202020204" pitchFamily="34" charset="0"/>
              </a:rPr>
              <a:t> Impacta sobre el área utilizable y de reserva;</a:t>
            </a:r>
          </a:p>
          <a:p>
            <a:pPr marL="342900" indent="-349250" algn="just">
              <a:lnSpc>
                <a:spcPct val="150000"/>
              </a:lnSpc>
              <a:spcBef>
                <a:spcPts val="0"/>
              </a:spcBef>
              <a:spcAft>
                <a:spcPts val="0"/>
              </a:spcAft>
              <a:buClr>
                <a:srgbClr val="000000"/>
              </a:buClr>
              <a:buSzPts val="2300"/>
              <a:buFont typeface="Arial"/>
              <a:buChar char="•"/>
            </a:pPr>
            <a:r>
              <a:rPr lang="es-ES" b="0" dirty="0">
                <a:latin typeface="Arial" panose="020B0604020202020204" pitchFamily="34" charset="0"/>
                <a:cs typeface="Arial" panose="020B0604020202020204" pitchFamily="34" charset="0"/>
              </a:rPr>
              <a:t>Y en consecuencia en la parte económica de la empresa agrícola.</a:t>
            </a:r>
            <a:endParaRPr b="0" dirty="0">
              <a:latin typeface="Arial" panose="020B0604020202020204" pitchFamily="34" charset="0"/>
              <a:cs typeface="Arial" panose="020B0604020202020204" pitchFamily="34" charset="0"/>
            </a:endParaRPr>
          </a:p>
        </p:txBody>
      </p:sp>
      <p:pic>
        <p:nvPicPr>
          <p:cNvPr id="155" name="Google Shape;155;p31" descr="Fotos Importante, 13.000+ fotos de arquivo grátis de alta qualidade"/>
          <p:cNvPicPr preferRelativeResize="0"/>
          <p:nvPr/>
        </p:nvPicPr>
        <p:blipFill rotWithShape="1">
          <a:blip r:embed="rId3">
            <a:alphaModFix/>
          </a:blip>
          <a:srcRect l="27087" t="19302" r="31040" b="15989"/>
          <a:stretch/>
        </p:blipFill>
        <p:spPr>
          <a:xfrm>
            <a:off x="1097962" y="577322"/>
            <a:ext cx="1010801" cy="794200"/>
          </a:xfrm>
          <a:prstGeom prst="rect">
            <a:avLst/>
          </a:prstGeom>
          <a:noFill/>
          <a:ln>
            <a:noFill/>
          </a:ln>
        </p:spPr>
      </p:pic>
    </p:spTree>
    <p:extLst>
      <p:ext uri="{BB962C8B-B14F-4D97-AF65-F5344CB8AC3E}">
        <p14:creationId xmlns:p14="http://schemas.microsoft.com/office/powerpoint/2010/main" val="1810225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8"/>
          <p:cNvSpPr txBox="1"/>
          <p:nvPr/>
        </p:nvSpPr>
        <p:spPr>
          <a:xfrm>
            <a:off x="1583817" y="1670343"/>
            <a:ext cx="5884304" cy="429348"/>
          </a:xfrm>
          <a:prstGeom prst="rect">
            <a:avLst/>
          </a:prstGeom>
          <a:noFill/>
          <a:ln w="9525" cap="flat" cmpd="sng">
            <a:solidFill>
              <a:srgbClr val="145C50"/>
            </a:solidFill>
            <a:prstDash val="solid"/>
            <a:miter lim="800000"/>
            <a:headEnd type="none" w="sm" len="sm"/>
            <a:tailEnd type="none" w="sm" len="sm"/>
          </a:ln>
        </p:spPr>
        <p:txBody>
          <a:bodyPr spcFirstLastPara="1" wrap="square" lIns="68575" tIns="34275" rIns="68575" bIns="34275" anchor="t" anchorCtr="0">
            <a:normAutofit fontScale="97500"/>
          </a:bodyPr>
          <a:lstStyle/>
          <a:p>
            <a:pPr algn="ctr">
              <a:lnSpc>
                <a:spcPct val="90000"/>
              </a:lnSpc>
              <a:spcBef>
                <a:spcPts val="0"/>
              </a:spcBef>
              <a:spcAft>
                <a:spcPts val="0"/>
              </a:spcAft>
              <a:buClr>
                <a:srgbClr val="145C50"/>
              </a:buClr>
              <a:buSzPct val="100000"/>
            </a:pPr>
            <a:r>
              <a:rPr lang="pt-BR" sz="2700" dirty="0">
                <a:latin typeface="Arial" panose="020B0604020202020204" pitchFamily="34" charset="0"/>
                <a:ea typeface="Times New Roman"/>
                <a:cs typeface="Arial" panose="020B0604020202020204" pitchFamily="34" charset="0"/>
                <a:sym typeface="Times New Roman"/>
              </a:rPr>
              <a:t>CONCEPTO DE FERTIRRIEGO</a:t>
            </a:r>
            <a:endParaRPr sz="1100" dirty="0">
              <a:latin typeface="Arial" panose="020B0604020202020204" pitchFamily="34" charset="0"/>
              <a:cs typeface="Arial" panose="020B0604020202020204" pitchFamily="34" charset="0"/>
            </a:endParaRPr>
          </a:p>
        </p:txBody>
      </p:sp>
      <p:sp>
        <p:nvSpPr>
          <p:cNvPr id="119" name="Google Shape;119;p28"/>
          <p:cNvSpPr txBox="1"/>
          <p:nvPr/>
        </p:nvSpPr>
        <p:spPr>
          <a:xfrm>
            <a:off x="410262" y="2574163"/>
            <a:ext cx="3829050" cy="900216"/>
          </a:xfrm>
          <a:prstGeom prst="rect">
            <a:avLst/>
          </a:prstGeom>
          <a:noFill/>
          <a:ln w="9525" cap="flat" cmpd="sng">
            <a:solidFill>
              <a:srgbClr val="145C50"/>
            </a:solidFill>
            <a:prstDash val="solid"/>
            <a:miter lim="800000"/>
            <a:headEnd type="none" w="sm" len="sm"/>
            <a:tailEnd type="none" w="sm" len="sm"/>
          </a:ln>
        </p:spPr>
        <p:txBody>
          <a:bodyPr spcFirstLastPara="1" wrap="square" lIns="68575" tIns="34275" rIns="68575" bIns="34275" anchor="t" anchorCtr="0">
            <a:spAutoFit/>
          </a:bodyPr>
          <a:lstStyle/>
          <a:p>
            <a:pPr algn="ctr">
              <a:spcBef>
                <a:spcPts val="0"/>
              </a:spcBef>
              <a:spcAft>
                <a:spcPts val="0"/>
              </a:spcAft>
            </a:pPr>
            <a:r>
              <a:rPr lang="es-ES" sz="1800" dirty="0">
                <a:latin typeface="Arial" panose="020B0604020202020204" pitchFamily="34" charset="0"/>
                <a:ea typeface="Arial"/>
                <a:cs typeface="Arial" panose="020B0604020202020204" pitchFamily="34" charset="0"/>
                <a:sym typeface="Arial"/>
              </a:rPr>
              <a:t>Los elementos nutritivos se encuentran en la solución del suelo</a:t>
            </a:r>
            <a:endParaRPr sz="1800" dirty="0">
              <a:latin typeface="Arial" panose="020B0604020202020204" pitchFamily="34" charset="0"/>
              <a:cs typeface="Arial" panose="020B0604020202020204" pitchFamily="34" charset="0"/>
            </a:endParaRPr>
          </a:p>
        </p:txBody>
      </p:sp>
      <p:sp>
        <p:nvSpPr>
          <p:cNvPr id="122" name="Google Shape;122;p28"/>
          <p:cNvSpPr txBox="1"/>
          <p:nvPr/>
        </p:nvSpPr>
        <p:spPr>
          <a:xfrm>
            <a:off x="5940152" y="3835845"/>
            <a:ext cx="2515108" cy="623217"/>
          </a:xfrm>
          <a:prstGeom prst="rect">
            <a:avLst/>
          </a:prstGeom>
          <a:noFill/>
          <a:ln w="9525" cap="flat" cmpd="sng">
            <a:solidFill>
              <a:srgbClr val="145C50"/>
            </a:solidFill>
            <a:prstDash val="solid"/>
            <a:miter lim="800000"/>
            <a:headEnd type="none" w="sm" len="sm"/>
            <a:tailEnd type="none" w="sm" len="sm"/>
          </a:ln>
        </p:spPr>
        <p:txBody>
          <a:bodyPr spcFirstLastPara="1" wrap="square" lIns="68575" tIns="34275" rIns="68575" bIns="34275" anchor="t" anchorCtr="0">
            <a:spAutoFit/>
          </a:bodyPr>
          <a:lstStyle/>
          <a:p>
            <a:pPr algn="ctr">
              <a:spcBef>
                <a:spcPts val="0"/>
              </a:spcBef>
              <a:spcAft>
                <a:spcPts val="0"/>
              </a:spcAft>
            </a:pPr>
            <a:r>
              <a:rPr lang="pt-BR" sz="1800" dirty="0">
                <a:latin typeface="Arial" panose="020B0604020202020204" pitchFamily="34" charset="0"/>
                <a:ea typeface="Arial"/>
                <a:cs typeface="Arial" panose="020B0604020202020204" pitchFamily="34" charset="0"/>
                <a:sym typeface="Arial"/>
              </a:rPr>
              <a:t>Las plantas “</a:t>
            </a:r>
            <a:r>
              <a:rPr lang="pt-BR" sz="1800" dirty="0" err="1">
                <a:latin typeface="Arial" panose="020B0604020202020204" pitchFamily="34" charset="0"/>
                <a:ea typeface="Arial"/>
                <a:cs typeface="Arial" panose="020B0604020202020204" pitchFamily="34" charset="0"/>
                <a:sym typeface="Arial"/>
              </a:rPr>
              <a:t>beben</a:t>
            </a:r>
            <a:r>
              <a:rPr lang="pt-BR" sz="1800" dirty="0">
                <a:latin typeface="Arial" panose="020B0604020202020204" pitchFamily="34" charset="0"/>
                <a:ea typeface="Arial"/>
                <a:cs typeface="Arial" panose="020B0604020202020204" pitchFamily="34" charset="0"/>
                <a:sym typeface="Arial"/>
              </a:rPr>
              <a:t>” </a:t>
            </a:r>
            <a:r>
              <a:rPr lang="pt-BR" sz="1800" dirty="0" err="1">
                <a:latin typeface="Arial" panose="020B0604020202020204" pitchFamily="34" charset="0"/>
                <a:ea typeface="Arial"/>
                <a:cs typeface="Arial" panose="020B0604020202020204" pitchFamily="34" charset="0"/>
                <a:sym typeface="Arial"/>
              </a:rPr>
              <a:t>los</a:t>
            </a:r>
            <a:r>
              <a:rPr lang="pt-BR" sz="1800" dirty="0">
                <a:latin typeface="Arial" panose="020B0604020202020204" pitchFamily="34" charset="0"/>
                <a:ea typeface="Arial"/>
                <a:cs typeface="Arial" panose="020B0604020202020204" pitchFamily="34" charset="0"/>
                <a:sym typeface="Arial"/>
              </a:rPr>
              <a:t> nutrientes</a:t>
            </a:r>
            <a:endParaRPr sz="1800" dirty="0">
              <a:latin typeface="Arial" panose="020B0604020202020204" pitchFamily="34" charset="0"/>
              <a:cs typeface="Arial" panose="020B0604020202020204" pitchFamily="34" charset="0"/>
            </a:endParaRPr>
          </a:p>
        </p:txBody>
      </p:sp>
      <p:sp>
        <p:nvSpPr>
          <p:cNvPr id="124" name="Google Shape;124;p28"/>
          <p:cNvSpPr txBox="1"/>
          <p:nvPr/>
        </p:nvSpPr>
        <p:spPr>
          <a:xfrm>
            <a:off x="920928" y="4707392"/>
            <a:ext cx="2981663" cy="623217"/>
          </a:xfrm>
          <a:prstGeom prst="rect">
            <a:avLst/>
          </a:prstGeom>
          <a:noFill/>
          <a:ln w="9525" cap="flat" cmpd="sng">
            <a:solidFill>
              <a:srgbClr val="145C50"/>
            </a:solidFill>
            <a:prstDash val="solid"/>
            <a:miter lim="800000"/>
            <a:headEnd type="none" w="sm" len="sm"/>
            <a:tailEnd type="none" w="sm" len="sm"/>
          </a:ln>
        </p:spPr>
        <p:txBody>
          <a:bodyPr spcFirstLastPara="1" wrap="square" lIns="68575" tIns="34275" rIns="68575" bIns="34275" anchor="t" anchorCtr="0">
            <a:spAutoFit/>
          </a:bodyPr>
          <a:lstStyle/>
          <a:p>
            <a:pPr algn="ctr">
              <a:spcBef>
                <a:spcPts val="0"/>
              </a:spcBef>
              <a:spcAft>
                <a:spcPts val="0"/>
              </a:spcAft>
            </a:pPr>
            <a:r>
              <a:rPr lang="es-CO" sz="1800" dirty="0">
                <a:latin typeface="Arial" panose="020B0604020202020204" pitchFamily="34" charset="0"/>
                <a:ea typeface="Arial"/>
                <a:cs typeface="Arial" panose="020B0604020202020204" pitchFamily="34" charset="0"/>
                <a:sym typeface="Arial"/>
              </a:rPr>
              <a:t>No se debe separar riego de abono</a:t>
            </a:r>
            <a:endParaRPr lang="es-CO" sz="1800" dirty="0">
              <a:latin typeface="Arial" panose="020B0604020202020204" pitchFamily="34" charset="0"/>
              <a:cs typeface="Arial" panose="020B0604020202020204" pitchFamily="34" charset="0"/>
            </a:endParaRPr>
          </a:p>
        </p:txBody>
      </p:sp>
      <p:sp>
        <p:nvSpPr>
          <p:cNvPr id="125" name="Google Shape;125;p28"/>
          <p:cNvSpPr txBox="1"/>
          <p:nvPr/>
        </p:nvSpPr>
        <p:spPr>
          <a:xfrm>
            <a:off x="4959530" y="6032724"/>
            <a:ext cx="3744416" cy="623217"/>
          </a:xfrm>
          <a:prstGeom prst="rect">
            <a:avLst/>
          </a:prstGeom>
          <a:noFill/>
          <a:ln w="9525" cap="flat" cmpd="sng">
            <a:solidFill>
              <a:srgbClr val="145C50"/>
            </a:solidFill>
            <a:prstDash val="solid"/>
            <a:miter lim="800000"/>
            <a:headEnd type="none" w="sm" len="sm"/>
            <a:tailEnd type="none" w="sm" len="sm"/>
          </a:ln>
        </p:spPr>
        <p:txBody>
          <a:bodyPr spcFirstLastPara="1" wrap="square" lIns="68575" tIns="34275" rIns="68575" bIns="34275" anchor="t" anchorCtr="0">
            <a:spAutoFit/>
          </a:bodyPr>
          <a:lstStyle/>
          <a:p>
            <a:pPr algn="ctr">
              <a:spcBef>
                <a:spcPts val="0"/>
              </a:spcBef>
              <a:spcAft>
                <a:spcPts val="0"/>
              </a:spcAft>
            </a:pPr>
            <a:r>
              <a:rPr lang="es-CO" sz="1800" dirty="0">
                <a:latin typeface="Arial" panose="020B0604020202020204" pitchFamily="34" charset="0"/>
                <a:ea typeface="Arial"/>
                <a:cs typeface="Arial" panose="020B0604020202020204" pitchFamily="34" charset="0"/>
                <a:sym typeface="Arial"/>
              </a:rPr>
              <a:t>Para abonar bien hay que irrigar muy bien</a:t>
            </a:r>
          </a:p>
        </p:txBody>
      </p:sp>
      <p:sp>
        <p:nvSpPr>
          <p:cNvPr id="2" name="Google Shape;153;p31">
            <a:extLst>
              <a:ext uri="{FF2B5EF4-FFF2-40B4-BE49-F238E27FC236}">
                <a16:creationId xmlns:a16="http://schemas.microsoft.com/office/drawing/2014/main" id="{60AE5BD6-F198-ED78-ED48-F35BD2B4C65A}"/>
              </a:ext>
            </a:extLst>
          </p:cNvPr>
          <p:cNvSpPr txBox="1"/>
          <p:nvPr/>
        </p:nvSpPr>
        <p:spPr>
          <a:xfrm>
            <a:off x="2411760" y="809774"/>
            <a:ext cx="6043500" cy="452274"/>
          </a:xfrm>
          <a:prstGeom prst="rect">
            <a:avLst/>
          </a:prstGeom>
          <a:noFill/>
          <a:ln>
            <a:noFill/>
          </a:ln>
        </p:spPr>
        <p:txBody>
          <a:bodyPr spcFirstLastPara="1" wrap="square" lIns="68575" tIns="34275" rIns="68575" bIns="34275" anchor="t" anchorCtr="0">
            <a:noAutofit/>
          </a:bodyPr>
          <a:lstStyle/>
          <a:p>
            <a:pPr>
              <a:lnSpc>
                <a:spcPct val="70000"/>
              </a:lnSpc>
              <a:spcBef>
                <a:spcPts val="0"/>
              </a:spcBef>
              <a:spcAft>
                <a:spcPts val="0"/>
              </a:spcAft>
              <a:buClr>
                <a:srgbClr val="000000"/>
              </a:buClr>
            </a:pPr>
            <a:r>
              <a:rPr lang="pt-BR" sz="2900" dirty="0">
                <a:latin typeface="Arial" panose="020B0604020202020204" pitchFamily="34" charset="0"/>
                <a:ea typeface="Open Sans"/>
                <a:cs typeface="Arial" panose="020B0604020202020204" pitchFamily="34" charset="0"/>
                <a:sym typeface="Open Sans"/>
              </a:rPr>
              <a:t>IMPORTANTE ENTENDER</a:t>
            </a:r>
            <a:endParaRPr sz="2900" dirty="0">
              <a:latin typeface="Arial" panose="020B0604020202020204" pitchFamily="34" charset="0"/>
              <a:cs typeface="Arial" panose="020B0604020202020204" pitchFamily="34" charset="0"/>
            </a:endParaRPr>
          </a:p>
        </p:txBody>
      </p:sp>
      <p:pic>
        <p:nvPicPr>
          <p:cNvPr id="3" name="Google Shape;155;p31" descr="Fotos Importante, 13.000+ fotos de arquivo grátis de alta qualidade">
            <a:extLst>
              <a:ext uri="{FF2B5EF4-FFF2-40B4-BE49-F238E27FC236}">
                <a16:creationId xmlns:a16="http://schemas.microsoft.com/office/drawing/2014/main" id="{013D566D-29BD-5EFE-0BC2-C615FE57FDD6}"/>
              </a:ext>
            </a:extLst>
          </p:cNvPr>
          <p:cNvPicPr preferRelativeResize="0"/>
          <p:nvPr/>
        </p:nvPicPr>
        <p:blipFill rotWithShape="1">
          <a:blip r:embed="rId3">
            <a:alphaModFix/>
          </a:blip>
          <a:srcRect l="27087" t="19302" r="31040" b="15989"/>
          <a:stretch/>
        </p:blipFill>
        <p:spPr>
          <a:xfrm>
            <a:off x="1313986" y="401671"/>
            <a:ext cx="1010801" cy="794200"/>
          </a:xfrm>
          <a:prstGeom prst="rect">
            <a:avLst/>
          </a:prstGeom>
          <a:noFill/>
          <a:ln>
            <a:noFill/>
          </a:ln>
        </p:spPr>
      </p:pic>
      <p:sp>
        <p:nvSpPr>
          <p:cNvPr id="4" name="Seta: para a Direita 3">
            <a:extLst>
              <a:ext uri="{FF2B5EF4-FFF2-40B4-BE49-F238E27FC236}">
                <a16:creationId xmlns:a16="http://schemas.microsoft.com/office/drawing/2014/main" id="{6157EA9E-0E98-F40A-D69B-9AEFF74C9EE6}"/>
              </a:ext>
            </a:extLst>
          </p:cNvPr>
          <p:cNvSpPr/>
          <p:nvPr/>
        </p:nvSpPr>
        <p:spPr>
          <a:xfrm rot="2111058">
            <a:off x="4371061" y="3143339"/>
            <a:ext cx="1316784" cy="46986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Seta: para a Direita 4">
            <a:extLst>
              <a:ext uri="{FF2B5EF4-FFF2-40B4-BE49-F238E27FC236}">
                <a16:creationId xmlns:a16="http://schemas.microsoft.com/office/drawing/2014/main" id="{36F93E6A-A263-84FE-B0B9-50C8DBF6CAEF}"/>
              </a:ext>
            </a:extLst>
          </p:cNvPr>
          <p:cNvSpPr/>
          <p:nvPr/>
        </p:nvSpPr>
        <p:spPr>
          <a:xfrm rot="9392416">
            <a:off x="4301138" y="4387204"/>
            <a:ext cx="1316784" cy="47055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para a Direita 5">
            <a:extLst>
              <a:ext uri="{FF2B5EF4-FFF2-40B4-BE49-F238E27FC236}">
                <a16:creationId xmlns:a16="http://schemas.microsoft.com/office/drawing/2014/main" id="{41F880D1-A549-9EC6-4B89-327F5A5E15A3}"/>
              </a:ext>
            </a:extLst>
          </p:cNvPr>
          <p:cNvSpPr/>
          <p:nvPr/>
        </p:nvSpPr>
        <p:spPr>
          <a:xfrm rot="2111058">
            <a:off x="3922269" y="5639093"/>
            <a:ext cx="999491" cy="46986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190244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9" name="Google Shape;119;p28"/>
          <p:cNvSpPr txBox="1"/>
          <p:nvPr/>
        </p:nvSpPr>
        <p:spPr>
          <a:xfrm>
            <a:off x="432845" y="1803079"/>
            <a:ext cx="3829050" cy="746328"/>
          </a:xfrm>
          <a:prstGeom prst="rect">
            <a:avLst/>
          </a:prstGeom>
          <a:noFill/>
          <a:ln w="9525" cap="flat" cmpd="sng">
            <a:solidFill>
              <a:srgbClr val="145C50"/>
            </a:solidFill>
            <a:prstDash val="solid"/>
            <a:miter lim="800000"/>
            <a:headEnd type="none" w="sm" len="sm"/>
            <a:tailEnd type="none" w="sm" len="sm"/>
          </a:ln>
        </p:spPr>
        <p:txBody>
          <a:bodyPr spcFirstLastPara="1" wrap="square" lIns="68575" tIns="34275" rIns="68575" bIns="34275" anchor="t" anchorCtr="0">
            <a:spAutoFit/>
          </a:bodyPr>
          <a:lstStyle/>
          <a:p>
            <a:pPr algn="ctr">
              <a:spcBef>
                <a:spcPts val="0"/>
              </a:spcBef>
              <a:spcAft>
                <a:spcPts val="0"/>
              </a:spcAft>
            </a:pPr>
            <a:r>
              <a:rPr lang="es-ES" sz="2200" dirty="0">
                <a:latin typeface="Arial" panose="020B0604020202020204" pitchFamily="34" charset="0"/>
                <a:ea typeface="Arial"/>
                <a:cs typeface="Arial" panose="020B0604020202020204" pitchFamily="34" charset="0"/>
                <a:sym typeface="Arial"/>
              </a:rPr>
              <a:t>PRODUCCIÓN DE PASTOS EN ÁREAS IRRIGADAS</a:t>
            </a:r>
            <a:endParaRPr sz="2200" dirty="0">
              <a:latin typeface="Arial" panose="020B0604020202020204" pitchFamily="34" charset="0"/>
              <a:cs typeface="Arial" panose="020B0604020202020204" pitchFamily="34" charset="0"/>
            </a:endParaRPr>
          </a:p>
        </p:txBody>
      </p:sp>
      <p:sp>
        <p:nvSpPr>
          <p:cNvPr id="124" name="Google Shape;124;p28"/>
          <p:cNvSpPr txBox="1"/>
          <p:nvPr/>
        </p:nvSpPr>
        <p:spPr>
          <a:xfrm>
            <a:off x="688740" y="4308594"/>
            <a:ext cx="2981663" cy="992549"/>
          </a:xfrm>
          <a:prstGeom prst="rect">
            <a:avLst/>
          </a:prstGeom>
          <a:noFill/>
          <a:ln w="9525" cap="flat" cmpd="sng">
            <a:solidFill>
              <a:srgbClr val="145C50"/>
            </a:solidFill>
            <a:prstDash val="solid"/>
            <a:miter lim="800000"/>
            <a:headEnd type="none" w="sm" len="sm"/>
            <a:tailEnd type="none" w="sm" len="sm"/>
          </a:ln>
        </p:spPr>
        <p:txBody>
          <a:bodyPr spcFirstLastPara="1" wrap="square" lIns="68575" tIns="34275" rIns="68575" bIns="34275" anchor="t" anchorCtr="0">
            <a:spAutoFit/>
          </a:bodyPr>
          <a:lstStyle/>
          <a:p>
            <a:pPr algn="ctr">
              <a:spcBef>
                <a:spcPts val="0"/>
              </a:spcBef>
              <a:spcAft>
                <a:spcPts val="0"/>
              </a:spcAft>
            </a:pPr>
            <a:r>
              <a:rPr lang="es-CO" sz="2000" dirty="0">
                <a:latin typeface="Arial" panose="020B0604020202020204" pitchFamily="34" charset="0"/>
                <a:ea typeface="Arial"/>
                <a:cs typeface="Arial" panose="020B0604020202020204" pitchFamily="34" charset="0"/>
                <a:sym typeface="Arial"/>
              </a:rPr>
              <a:t>50 a 60 toneladas de masa seca por hectárea por año</a:t>
            </a:r>
            <a:endParaRPr lang="es-CO" sz="2000" dirty="0">
              <a:latin typeface="Arial" panose="020B0604020202020204" pitchFamily="34" charset="0"/>
              <a:cs typeface="Arial" panose="020B0604020202020204" pitchFamily="34" charset="0"/>
            </a:endParaRPr>
          </a:p>
        </p:txBody>
      </p:sp>
      <p:sp>
        <p:nvSpPr>
          <p:cNvPr id="2" name="Google Shape;153;p31">
            <a:extLst>
              <a:ext uri="{FF2B5EF4-FFF2-40B4-BE49-F238E27FC236}">
                <a16:creationId xmlns:a16="http://schemas.microsoft.com/office/drawing/2014/main" id="{60AE5BD6-F198-ED78-ED48-F35BD2B4C65A}"/>
              </a:ext>
            </a:extLst>
          </p:cNvPr>
          <p:cNvSpPr txBox="1"/>
          <p:nvPr/>
        </p:nvSpPr>
        <p:spPr>
          <a:xfrm>
            <a:off x="0" y="773075"/>
            <a:ext cx="9144000" cy="452274"/>
          </a:xfrm>
          <a:prstGeom prst="rect">
            <a:avLst/>
          </a:prstGeom>
          <a:noFill/>
          <a:ln>
            <a:noFill/>
          </a:ln>
        </p:spPr>
        <p:txBody>
          <a:bodyPr spcFirstLastPara="1" wrap="square" lIns="68575" tIns="34275" rIns="68575" bIns="34275" anchor="t" anchorCtr="0">
            <a:noAutofit/>
          </a:bodyPr>
          <a:lstStyle/>
          <a:p>
            <a:pPr algn="ctr">
              <a:lnSpc>
                <a:spcPct val="70000"/>
              </a:lnSpc>
              <a:spcBef>
                <a:spcPts val="0"/>
              </a:spcBef>
              <a:spcAft>
                <a:spcPts val="0"/>
              </a:spcAft>
              <a:buClr>
                <a:srgbClr val="000000"/>
              </a:buClr>
            </a:pPr>
            <a:r>
              <a:rPr lang="pt-BR" sz="2900" dirty="0">
                <a:latin typeface="Arial" panose="020B0604020202020204" pitchFamily="34" charset="0"/>
                <a:ea typeface="Open Sans"/>
                <a:cs typeface="Arial" panose="020B0604020202020204" pitchFamily="34" charset="0"/>
                <a:sym typeface="Open Sans"/>
              </a:rPr>
              <a:t>PARA LA CONDICIÓN DE BRASIL</a:t>
            </a:r>
            <a:endParaRPr sz="2900" dirty="0">
              <a:latin typeface="Arial" panose="020B0604020202020204" pitchFamily="34" charset="0"/>
              <a:cs typeface="Arial" panose="020B0604020202020204" pitchFamily="34" charset="0"/>
            </a:endParaRPr>
          </a:p>
        </p:txBody>
      </p:sp>
      <p:sp>
        <p:nvSpPr>
          <p:cNvPr id="4" name="Seta: para a Direita 3">
            <a:extLst>
              <a:ext uri="{FF2B5EF4-FFF2-40B4-BE49-F238E27FC236}">
                <a16:creationId xmlns:a16="http://schemas.microsoft.com/office/drawing/2014/main" id="{6157EA9E-0E98-F40A-D69B-9AEFF74C9EE6}"/>
              </a:ext>
            </a:extLst>
          </p:cNvPr>
          <p:cNvSpPr/>
          <p:nvPr/>
        </p:nvSpPr>
        <p:spPr>
          <a:xfrm rot="5400000">
            <a:off x="1666394" y="3194067"/>
            <a:ext cx="1316784" cy="46986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Google Shape;119;p28">
            <a:extLst>
              <a:ext uri="{FF2B5EF4-FFF2-40B4-BE49-F238E27FC236}">
                <a16:creationId xmlns:a16="http://schemas.microsoft.com/office/drawing/2014/main" id="{B04DCD5D-5F04-4A08-4F76-53F44906066F}"/>
              </a:ext>
            </a:extLst>
          </p:cNvPr>
          <p:cNvSpPr txBox="1"/>
          <p:nvPr/>
        </p:nvSpPr>
        <p:spPr>
          <a:xfrm>
            <a:off x="4656446" y="1802618"/>
            <a:ext cx="4047499" cy="1084882"/>
          </a:xfrm>
          <a:prstGeom prst="rect">
            <a:avLst/>
          </a:prstGeom>
          <a:noFill/>
          <a:ln w="9525" cap="flat" cmpd="sng">
            <a:solidFill>
              <a:srgbClr val="145C50"/>
            </a:solidFill>
            <a:prstDash val="solid"/>
            <a:miter lim="800000"/>
            <a:headEnd type="none" w="sm" len="sm"/>
            <a:tailEnd type="none" w="sm" len="sm"/>
          </a:ln>
        </p:spPr>
        <p:txBody>
          <a:bodyPr spcFirstLastPara="1" wrap="square" lIns="68575" tIns="34275" rIns="68575" bIns="34275" anchor="t" anchorCtr="0">
            <a:spAutoFit/>
          </a:bodyPr>
          <a:lstStyle/>
          <a:p>
            <a:pPr algn="ctr">
              <a:spcBef>
                <a:spcPts val="0"/>
              </a:spcBef>
              <a:spcAft>
                <a:spcPts val="0"/>
              </a:spcAft>
            </a:pPr>
            <a:r>
              <a:rPr lang="es-ES" sz="2200" dirty="0">
                <a:latin typeface="Arial" panose="020B0604020202020204" pitchFamily="34" charset="0"/>
                <a:ea typeface="Arial"/>
                <a:cs typeface="Arial" panose="020B0604020202020204" pitchFamily="34" charset="0"/>
                <a:sym typeface="Arial"/>
              </a:rPr>
              <a:t>PRODUCCIÓN DE PASTOS EN ÁREAS SIN RIEGO CON ABONAMIENTO EN LLUVIAS</a:t>
            </a:r>
            <a:endParaRPr sz="2200" dirty="0">
              <a:latin typeface="Arial" panose="020B0604020202020204" pitchFamily="34" charset="0"/>
              <a:cs typeface="Arial" panose="020B0604020202020204" pitchFamily="34" charset="0"/>
            </a:endParaRPr>
          </a:p>
        </p:txBody>
      </p:sp>
      <p:sp>
        <p:nvSpPr>
          <p:cNvPr id="8" name="Google Shape;124;p28">
            <a:extLst>
              <a:ext uri="{FF2B5EF4-FFF2-40B4-BE49-F238E27FC236}">
                <a16:creationId xmlns:a16="http://schemas.microsoft.com/office/drawing/2014/main" id="{86685AAC-C75B-7D1C-C921-1DD03C95373A}"/>
              </a:ext>
            </a:extLst>
          </p:cNvPr>
          <p:cNvSpPr txBox="1"/>
          <p:nvPr/>
        </p:nvSpPr>
        <p:spPr>
          <a:xfrm>
            <a:off x="5404329" y="4308593"/>
            <a:ext cx="2981663" cy="992549"/>
          </a:xfrm>
          <a:prstGeom prst="rect">
            <a:avLst/>
          </a:prstGeom>
          <a:noFill/>
          <a:ln w="9525" cap="flat" cmpd="sng">
            <a:solidFill>
              <a:srgbClr val="145C50"/>
            </a:solidFill>
            <a:prstDash val="solid"/>
            <a:miter lim="800000"/>
            <a:headEnd type="none" w="sm" len="sm"/>
            <a:tailEnd type="none" w="sm" len="sm"/>
          </a:ln>
        </p:spPr>
        <p:txBody>
          <a:bodyPr spcFirstLastPara="1" wrap="square" lIns="68575" tIns="34275" rIns="68575" bIns="34275" anchor="t" anchorCtr="0">
            <a:spAutoFit/>
          </a:bodyPr>
          <a:lstStyle/>
          <a:p>
            <a:pPr algn="ctr">
              <a:spcBef>
                <a:spcPts val="0"/>
              </a:spcBef>
              <a:spcAft>
                <a:spcPts val="0"/>
              </a:spcAft>
            </a:pPr>
            <a:r>
              <a:rPr lang="es-CO" sz="2000" dirty="0">
                <a:latin typeface="Arial" panose="020B0604020202020204" pitchFamily="34" charset="0"/>
                <a:ea typeface="Arial"/>
                <a:cs typeface="Arial" panose="020B0604020202020204" pitchFamily="34" charset="0"/>
                <a:sym typeface="Arial"/>
              </a:rPr>
              <a:t>16 a 20 toneladas de masa seca por hectárea por año</a:t>
            </a:r>
            <a:endParaRPr lang="es-CO" sz="2000" dirty="0">
              <a:latin typeface="Arial" panose="020B0604020202020204" pitchFamily="34" charset="0"/>
              <a:cs typeface="Arial" panose="020B0604020202020204" pitchFamily="34" charset="0"/>
            </a:endParaRPr>
          </a:p>
        </p:txBody>
      </p:sp>
      <p:sp>
        <p:nvSpPr>
          <p:cNvPr id="9" name="Seta: para a Direita 8">
            <a:extLst>
              <a:ext uri="{FF2B5EF4-FFF2-40B4-BE49-F238E27FC236}">
                <a16:creationId xmlns:a16="http://schemas.microsoft.com/office/drawing/2014/main" id="{BB173A57-1260-BB63-EE1C-EE823C71F5F4}"/>
              </a:ext>
            </a:extLst>
          </p:cNvPr>
          <p:cNvSpPr/>
          <p:nvPr/>
        </p:nvSpPr>
        <p:spPr>
          <a:xfrm rot="5400000">
            <a:off x="6160823" y="3348403"/>
            <a:ext cx="1316784" cy="46986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Google Shape;124;p28">
            <a:extLst>
              <a:ext uri="{FF2B5EF4-FFF2-40B4-BE49-F238E27FC236}">
                <a16:creationId xmlns:a16="http://schemas.microsoft.com/office/drawing/2014/main" id="{58485070-F216-FB98-1259-8524142E4E33}"/>
              </a:ext>
            </a:extLst>
          </p:cNvPr>
          <p:cNvSpPr txBox="1"/>
          <p:nvPr/>
        </p:nvSpPr>
        <p:spPr>
          <a:xfrm>
            <a:off x="2987824" y="3306210"/>
            <a:ext cx="2981663" cy="376996"/>
          </a:xfrm>
          <a:prstGeom prst="rect">
            <a:avLst/>
          </a:prstGeom>
          <a:noFill/>
          <a:ln w="9525" cap="flat" cmpd="sng">
            <a:solidFill>
              <a:srgbClr val="145C50"/>
            </a:solidFill>
            <a:prstDash val="solid"/>
            <a:miter lim="800000"/>
            <a:headEnd type="none" w="sm" len="sm"/>
            <a:tailEnd type="none" w="sm" len="sm"/>
          </a:ln>
        </p:spPr>
        <p:txBody>
          <a:bodyPr spcFirstLastPara="1" wrap="square" lIns="68575" tIns="34275" rIns="68575" bIns="34275" anchor="t" anchorCtr="0">
            <a:spAutoFit/>
          </a:bodyPr>
          <a:lstStyle/>
          <a:p>
            <a:pPr algn="ctr">
              <a:spcBef>
                <a:spcPts val="0"/>
              </a:spcBef>
              <a:spcAft>
                <a:spcPts val="0"/>
              </a:spcAft>
            </a:pPr>
            <a:r>
              <a:rPr lang="es-CO" sz="2000" dirty="0">
                <a:latin typeface="Arial" panose="020B0604020202020204" pitchFamily="34" charset="0"/>
                <a:ea typeface="Arial"/>
                <a:cs typeface="Arial" panose="020B0604020202020204" pitchFamily="34" charset="0"/>
                <a:sym typeface="Arial"/>
              </a:rPr>
              <a:t>3,05 VEZES MÁS</a:t>
            </a:r>
            <a:endParaRPr lang="es-CO"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8021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8"/>
          <p:cNvSpPr txBox="1"/>
          <p:nvPr/>
        </p:nvSpPr>
        <p:spPr>
          <a:xfrm>
            <a:off x="0" y="1087424"/>
            <a:ext cx="9144000" cy="1117440"/>
          </a:xfrm>
          <a:prstGeom prst="rect">
            <a:avLst/>
          </a:prstGeom>
          <a:noFill/>
          <a:ln w="9525" cap="flat" cmpd="sng">
            <a:solidFill>
              <a:srgbClr val="145C50"/>
            </a:solidFill>
            <a:prstDash val="solid"/>
            <a:miter lim="800000"/>
            <a:headEnd type="none" w="sm" len="sm"/>
            <a:tailEnd type="none" w="sm" len="sm"/>
          </a:ln>
        </p:spPr>
        <p:txBody>
          <a:bodyPr spcFirstLastPara="1" wrap="square" lIns="68575" tIns="34275" rIns="68575" bIns="34275" anchor="t" anchorCtr="0">
            <a:noAutofit/>
          </a:bodyPr>
          <a:lstStyle/>
          <a:p>
            <a:pPr algn="ctr">
              <a:lnSpc>
                <a:spcPct val="170000"/>
              </a:lnSpc>
              <a:spcBef>
                <a:spcPts val="0"/>
              </a:spcBef>
              <a:spcAft>
                <a:spcPts val="0"/>
              </a:spcAft>
              <a:buClr>
                <a:srgbClr val="145C50"/>
              </a:buClr>
              <a:buSzPct val="100000"/>
            </a:pPr>
            <a:r>
              <a:rPr lang="pt-BR" sz="2000" dirty="0">
                <a:latin typeface="Arial" panose="020B0604020202020204" pitchFamily="34" charset="0"/>
                <a:ea typeface="Times New Roman"/>
                <a:cs typeface="Arial" panose="020B0604020202020204" pitchFamily="34" charset="0"/>
                <a:sym typeface="Times New Roman"/>
              </a:rPr>
              <a:t>O QUE HACER CON LAS VACAS EN PERÍODO DE SEQUIA?</a:t>
            </a:r>
          </a:p>
          <a:p>
            <a:pPr algn="ctr">
              <a:lnSpc>
                <a:spcPct val="170000"/>
              </a:lnSpc>
              <a:spcBef>
                <a:spcPts val="0"/>
              </a:spcBef>
              <a:spcAft>
                <a:spcPts val="0"/>
              </a:spcAft>
              <a:buClr>
                <a:srgbClr val="145C50"/>
              </a:buClr>
              <a:buSzPct val="100000"/>
            </a:pPr>
            <a:r>
              <a:rPr lang="pt-BR" sz="2000" dirty="0">
                <a:latin typeface="Arial" panose="020B0604020202020204" pitchFamily="34" charset="0"/>
                <a:ea typeface="Times New Roman"/>
                <a:cs typeface="Arial" panose="020B0604020202020204" pitchFamily="34" charset="0"/>
                <a:sym typeface="Times New Roman"/>
              </a:rPr>
              <a:t>RIEGO DE PASTO ES SEGURIDAD</a:t>
            </a:r>
            <a:endParaRPr sz="2000" dirty="0">
              <a:latin typeface="Arial" panose="020B0604020202020204" pitchFamily="34" charset="0"/>
              <a:cs typeface="Arial" panose="020B0604020202020204" pitchFamily="34" charset="0"/>
            </a:endParaRPr>
          </a:p>
        </p:txBody>
      </p:sp>
      <p:pic>
        <p:nvPicPr>
          <p:cNvPr id="8" name="Imagem 7">
            <a:extLst>
              <a:ext uri="{FF2B5EF4-FFF2-40B4-BE49-F238E27FC236}">
                <a16:creationId xmlns:a16="http://schemas.microsoft.com/office/drawing/2014/main" id="{5382ADB7-F352-DB46-FF17-BF2EB134340B}"/>
              </a:ext>
            </a:extLst>
          </p:cNvPr>
          <p:cNvPicPr>
            <a:picLocks noChangeAspect="1"/>
          </p:cNvPicPr>
          <p:nvPr/>
        </p:nvPicPr>
        <p:blipFill>
          <a:blip r:embed="rId3"/>
          <a:stretch>
            <a:fillRect/>
          </a:stretch>
        </p:blipFill>
        <p:spPr>
          <a:xfrm>
            <a:off x="1907704" y="2246749"/>
            <a:ext cx="6063926" cy="4588294"/>
          </a:xfrm>
          <a:prstGeom prst="rect">
            <a:avLst/>
          </a:prstGeom>
        </p:spPr>
      </p:pic>
      <p:sp>
        <p:nvSpPr>
          <p:cNvPr id="9" name="TextBox 20">
            <a:extLst>
              <a:ext uri="{FF2B5EF4-FFF2-40B4-BE49-F238E27FC236}">
                <a16:creationId xmlns:a16="http://schemas.microsoft.com/office/drawing/2014/main" id="{73330CD1-EA76-10C6-300E-5C4B268D4210}"/>
              </a:ext>
            </a:extLst>
          </p:cNvPr>
          <p:cNvSpPr txBox="1"/>
          <p:nvPr/>
        </p:nvSpPr>
        <p:spPr>
          <a:xfrm>
            <a:off x="145714" y="5776023"/>
            <a:ext cx="1540374" cy="646331"/>
          </a:xfrm>
          <a:prstGeom prst="rect">
            <a:avLst/>
          </a:prstGeom>
          <a:solidFill>
            <a:schemeClr val="bg1"/>
          </a:solidFill>
          <a:ln>
            <a:solidFill>
              <a:schemeClr val="bg1"/>
            </a:solidFill>
          </a:ln>
        </p:spPr>
        <p:txBody>
          <a:bodyPr wrap="square" rtlCol="0" anchor="ctr">
            <a:spAutoFit/>
          </a:bodyPr>
          <a:lstStyle/>
          <a:p>
            <a:pPr>
              <a:defRPr/>
            </a:pPr>
            <a:r>
              <a:rPr lang="es-CO" sz="1800" dirty="0">
                <a:latin typeface="Arial" panose="020B0604020202020204" pitchFamily="34" charset="0"/>
                <a:cs typeface="Arial" panose="020B0604020202020204" pitchFamily="34" charset="0"/>
              </a:rPr>
              <a:t>Fuente: </a:t>
            </a:r>
            <a:r>
              <a:rPr lang="es-CO" sz="1800" dirty="0" err="1">
                <a:latin typeface="Arial" panose="020B0604020202020204" pitchFamily="34" charset="0"/>
                <a:cs typeface="Arial" panose="020B0604020202020204" pitchFamily="34" charset="0"/>
              </a:rPr>
              <a:t>Inf</a:t>
            </a:r>
            <a:r>
              <a:rPr lang="es-CO" sz="1800" dirty="0">
                <a:latin typeface="Arial" panose="020B0604020202020204" pitchFamily="34" charset="0"/>
                <a:cs typeface="Arial" panose="020B0604020202020204" pitchFamily="34" charset="0"/>
              </a:rPr>
              <a:t>. Ceres, 2024.</a:t>
            </a:r>
          </a:p>
        </p:txBody>
      </p:sp>
      <p:sp>
        <p:nvSpPr>
          <p:cNvPr id="12" name="CaixaDeTexto 11">
            <a:extLst>
              <a:ext uri="{FF2B5EF4-FFF2-40B4-BE49-F238E27FC236}">
                <a16:creationId xmlns:a16="http://schemas.microsoft.com/office/drawing/2014/main" id="{94F7A097-46AD-2C68-E55E-1E4D79ED685E}"/>
              </a:ext>
            </a:extLst>
          </p:cNvPr>
          <p:cNvSpPr txBox="1"/>
          <p:nvPr/>
        </p:nvSpPr>
        <p:spPr>
          <a:xfrm>
            <a:off x="4180787" y="4869160"/>
            <a:ext cx="1296144" cy="923330"/>
          </a:xfrm>
          <a:prstGeom prst="rect">
            <a:avLst/>
          </a:prstGeom>
          <a:solidFill>
            <a:schemeClr val="bg1"/>
          </a:solidFill>
        </p:spPr>
        <p:txBody>
          <a:bodyPr wrap="square">
            <a:spAutoFit/>
          </a:bodyPr>
          <a:lstStyle/>
          <a:p>
            <a:pPr algn="ctr">
              <a:spcBef>
                <a:spcPts val="0"/>
              </a:spcBef>
              <a:spcAft>
                <a:spcPts val="0"/>
              </a:spcAft>
              <a:buClr>
                <a:srgbClr val="145C50"/>
              </a:buClr>
              <a:buSzPct val="100000"/>
            </a:pPr>
            <a:r>
              <a:rPr lang="pt-BR" sz="1800" dirty="0">
                <a:latin typeface="Arial" panose="020B0604020202020204" pitchFamily="34" charset="0"/>
                <a:ea typeface="Times New Roman"/>
                <a:cs typeface="Arial" panose="020B0604020202020204" pitchFamily="34" charset="0"/>
                <a:sym typeface="Times New Roman"/>
              </a:rPr>
              <a:t>2,5 VEZES MÁS</a:t>
            </a:r>
            <a:endParaRPr lang="pt-BR" sz="1800" dirty="0">
              <a:latin typeface="Arial" panose="020B0604020202020204" pitchFamily="34" charset="0"/>
              <a:cs typeface="Arial" panose="020B0604020202020204" pitchFamily="34" charset="0"/>
            </a:endParaRPr>
          </a:p>
        </p:txBody>
      </p:sp>
      <p:sp>
        <p:nvSpPr>
          <p:cNvPr id="13" name="Google Shape;118;p28">
            <a:extLst>
              <a:ext uri="{FF2B5EF4-FFF2-40B4-BE49-F238E27FC236}">
                <a16:creationId xmlns:a16="http://schemas.microsoft.com/office/drawing/2014/main" id="{4DD2E815-73D4-59FD-B648-A42CE1D01CEB}"/>
              </a:ext>
            </a:extLst>
          </p:cNvPr>
          <p:cNvSpPr txBox="1"/>
          <p:nvPr/>
        </p:nvSpPr>
        <p:spPr>
          <a:xfrm>
            <a:off x="0" y="6444043"/>
            <a:ext cx="9144000" cy="369333"/>
          </a:xfrm>
          <a:prstGeom prst="rect">
            <a:avLst/>
          </a:prstGeom>
          <a:solidFill>
            <a:schemeClr val="bg1"/>
          </a:solidFill>
          <a:ln w="9525" cap="flat" cmpd="sng">
            <a:solidFill>
              <a:srgbClr val="145C50"/>
            </a:solidFill>
            <a:prstDash val="solid"/>
            <a:miter lim="800000"/>
            <a:headEnd type="none" w="sm" len="sm"/>
            <a:tailEnd type="none" w="sm" len="sm"/>
          </a:ln>
        </p:spPr>
        <p:txBody>
          <a:bodyPr spcFirstLastPara="1" wrap="square" lIns="68575" tIns="34275" rIns="68575" bIns="34275" anchor="t" anchorCtr="0">
            <a:noAutofit/>
          </a:bodyPr>
          <a:lstStyle/>
          <a:p>
            <a:pPr algn="ctr">
              <a:spcBef>
                <a:spcPts val="0"/>
              </a:spcBef>
              <a:spcAft>
                <a:spcPts val="0"/>
              </a:spcAft>
              <a:buClr>
                <a:srgbClr val="145C50"/>
              </a:buClr>
              <a:buSzPct val="100000"/>
            </a:pPr>
            <a:r>
              <a:rPr lang="es-CO" sz="2000" dirty="0">
                <a:latin typeface="Arial" panose="020B0604020202020204" pitchFamily="34" charset="0"/>
                <a:ea typeface="Times New Roman"/>
                <a:cs typeface="Arial" panose="020B0604020202020204" pitchFamily="34" charset="0"/>
                <a:sym typeface="Times New Roman"/>
              </a:rPr>
              <a:t>Litros de leche producidos por hectárea considerando el número de vacas </a:t>
            </a:r>
            <a:endParaRPr lang="es-CO" sz="2000" dirty="0">
              <a:latin typeface="Arial" panose="020B0604020202020204" pitchFamily="34" charset="0"/>
              <a:cs typeface="Arial" panose="020B0604020202020204" pitchFamily="34" charset="0"/>
            </a:endParaRPr>
          </a:p>
        </p:txBody>
      </p:sp>
      <p:sp>
        <p:nvSpPr>
          <p:cNvPr id="14" name="Seta: para a Direita 13">
            <a:extLst>
              <a:ext uri="{FF2B5EF4-FFF2-40B4-BE49-F238E27FC236}">
                <a16:creationId xmlns:a16="http://schemas.microsoft.com/office/drawing/2014/main" id="{150A8A3D-F83F-33A5-1DD4-1D15E58BF453}"/>
              </a:ext>
            </a:extLst>
          </p:cNvPr>
          <p:cNvSpPr/>
          <p:nvPr/>
        </p:nvSpPr>
        <p:spPr>
          <a:xfrm>
            <a:off x="4211960" y="5955242"/>
            <a:ext cx="1080120" cy="316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Google Shape;153;p31">
            <a:extLst>
              <a:ext uri="{FF2B5EF4-FFF2-40B4-BE49-F238E27FC236}">
                <a16:creationId xmlns:a16="http://schemas.microsoft.com/office/drawing/2014/main" id="{3A14D7BC-0B16-4BAE-E517-EC9DB627D838}"/>
              </a:ext>
            </a:extLst>
          </p:cNvPr>
          <p:cNvSpPr txBox="1"/>
          <p:nvPr/>
        </p:nvSpPr>
        <p:spPr>
          <a:xfrm>
            <a:off x="135664" y="359651"/>
            <a:ext cx="9144000" cy="452274"/>
          </a:xfrm>
          <a:prstGeom prst="rect">
            <a:avLst/>
          </a:prstGeom>
          <a:noFill/>
          <a:ln>
            <a:noFill/>
          </a:ln>
        </p:spPr>
        <p:txBody>
          <a:bodyPr spcFirstLastPara="1" wrap="square" lIns="68575" tIns="34275" rIns="68575" bIns="34275" anchor="t" anchorCtr="0">
            <a:noAutofit/>
          </a:bodyPr>
          <a:lstStyle/>
          <a:p>
            <a:pPr algn="ctr">
              <a:lnSpc>
                <a:spcPct val="70000"/>
              </a:lnSpc>
              <a:spcBef>
                <a:spcPts val="0"/>
              </a:spcBef>
              <a:spcAft>
                <a:spcPts val="0"/>
              </a:spcAft>
              <a:buClr>
                <a:srgbClr val="000000"/>
              </a:buClr>
            </a:pPr>
            <a:r>
              <a:rPr lang="pt-BR" sz="2900" dirty="0">
                <a:latin typeface="Arial" panose="020B0604020202020204" pitchFamily="34" charset="0"/>
                <a:ea typeface="Open Sans"/>
                <a:cs typeface="Arial" panose="020B0604020202020204" pitchFamily="34" charset="0"/>
                <a:sym typeface="Open Sans"/>
              </a:rPr>
              <a:t>PARA LA CONDICIÓN DE URUGUAY</a:t>
            </a:r>
            <a:endParaRPr sz="2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5788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8"/>
          <p:cNvSpPr txBox="1"/>
          <p:nvPr/>
        </p:nvSpPr>
        <p:spPr>
          <a:xfrm>
            <a:off x="0" y="1087424"/>
            <a:ext cx="9144000" cy="5365912"/>
          </a:xfrm>
          <a:prstGeom prst="rect">
            <a:avLst/>
          </a:prstGeom>
          <a:noFill/>
          <a:ln w="9525" cap="flat" cmpd="sng">
            <a:solidFill>
              <a:srgbClr val="145C50"/>
            </a:solidFill>
            <a:prstDash val="solid"/>
            <a:miter lim="800000"/>
            <a:headEnd type="none" w="sm" len="sm"/>
            <a:tailEnd type="none" w="sm" len="sm"/>
          </a:ln>
        </p:spPr>
        <p:txBody>
          <a:bodyPr spcFirstLastPara="1" wrap="square" lIns="68575" tIns="34275" rIns="68575" bIns="34275" anchor="t" anchorCtr="0">
            <a:noAutofit/>
          </a:bodyPr>
          <a:lstStyle/>
          <a:p>
            <a:pPr algn="ctr">
              <a:lnSpc>
                <a:spcPct val="170000"/>
              </a:lnSpc>
              <a:spcBef>
                <a:spcPts val="0"/>
              </a:spcBef>
              <a:spcAft>
                <a:spcPts val="0"/>
              </a:spcAft>
              <a:buClr>
                <a:srgbClr val="145C50"/>
              </a:buClr>
              <a:buSzPct val="100000"/>
            </a:pPr>
            <a:r>
              <a:rPr lang="es-CO" sz="2000" dirty="0">
                <a:latin typeface="Arial" panose="020B0604020202020204" pitchFamily="34" charset="0"/>
                <a:ea typeface="Times New Roman"/>
                <a:cs typeface="Arial" panose="020B0604020202020204" pitchFamily="34" charset="0"/>
                <a:sym typeface="Times New Roman"/>
              </a:rPr>
              <a:t>Inversión en Pivote: USD 4.764,46/ha</a:t>
            </a:r>
          </a:p>
          <a:p>
            <a:pPr algn="ctr">
              <a:lnSpc>
                <a:spcPct val="170000"/>
              </a:lnSpc>
              <a:spcBef>
                <a:spcPts val="0"/>
              </a:spcBef>
              <a:spcAft>
                <a:spcPts val="0"/>
              </a:spcAft>
              <a:buClr>
                <a:srgbClr val="145C50"/>
              </a:buClr>
              <a:buSzPct val="100000"/>
            </a:pPr>
            <a:r>
              <a:rPr lang="es-CO" sz="2000" dirty="0">
                <a:latin typeface="Arial" panose="020B0604020202020204" pitchFamily="34" charset="0"/>
                <a:ea typeface="Times New Roman"/>
                <a:cs typeface="Arial" panose="020B0604020202020204" pitchFamily="34" charset="0"/>
                <a:sym typeface="Times New Roman"/>
              </a:rPr>
              <a:t>CON RIEGO DE PIVOTE </a:t>
            </a:r>
          </a:p>
          <a:p>
            <a:pPr algn="ctr">
              <a:lnSpc>
                <a:spcPct val="170000"/>
              </a:lnSpc>
              <a:spcBef>
                <a:spcPts val="0"/>
              </a:spcBef>
              <a:spcAft>
                <a:spcPts val="0"/>
              </a:spcAft>
              <a:buClr>
                <a:srgbClr val="145C50"/>
              </a:buClr>
              <a:buSzPct val="100000"/>
            </a:pPr>
            <a:r>
              <a:rPr lang="es-CO" sz="2000" dirty="0">
                <a:latin typeface="Arial" panose="020B0604020202020204" pitchFamily="34" charset="0"/>
                <a:ea typeface="Times New Roman"/>
                <a:cs typeface="Arial" panose="020B0604020202020204" pitchFamily="34" charset="0"/>
                <a:sym typeface="Times New Roman"/>
              </a:rPr>
              <a:t>Diferencia Producción de Leche Riego para Secano: 14.782,50 L leche/ha</a:t>
            </a:r>
          </a:p>
          <a:p>
            <a:pPr algn="ctr">
              <a:lnSpc>
                <a:spcPct val="170000"/>
              </a:lnSpc>
              <a:spcBef>
                <a:spcPts val="0"/>
              </a:spcBef>
              <a:spcAft>
                <a:spcPts val="0"/>
              </a:spcAft>
              <a:buClr>
                <a:srgbClr val="145C50"/>
              </a:buClr>
              <a:buSzPct val="100000"/>
            </a:pPr>
            <a:r>
              <a:rPr lang="es-CO" sz="2000" dirty="0">
                <a:latin typeface="Arial" panose="020B0604020202020204" pitchFamily="34" charset="0"/>
                <a:cs typeface="Arial" panose="020B0604020202020204" pitchFamily="34" charset="0"/>
                <a:sym typeface="Times New Roman"/>
              </a:rPr>
              <a:t>Ingreso Bruto USD = 0,38*14.782,50 = USD 5.617,35</a:t>
            </a:r>
          </a:p>
          <a:p>
            <a:pPr algn="ctr">
              <a:lnSpc>
                <a:spcPct val="170000"/>
              </a:lnSpc>
              <a:spcBef>
                <a:spcPts val="0"/>
              </a:spcBef>
              <a:spcAft>
                <a:spcPts val="0"/>
              </a:spcAft>
              <a:buClr>
                <a:srgbClr val="145C50"/>
              </a:buClr>
              <a:buSzPct val="100000"/>
            </a:pPr>
            <a:r>
              <a:rPr lang="es-CO" sz="2000" dirty="0">
                <a:latin typeface="Arial" panose="020B0604020202020204" pitchFamily="34" charset="0"/>
                <a:cs typeface="Arial" panose="020B0604020202020204" pitchFamily="34" charset="0"/>
                <a:sym typeface="Times New Roman"/>
              </a:rPr>
              <a:t>Abono USD : 1.207,74/ha</a:t>
            </a:r>
          </a:p>
          <a:p>
            <a:pPr algn="ctr">
              <a:lnSpc>
                <a:spcPct val="170000"/>
              </a:lnSpc>
              <a:spcBef>
                <a:spcPts val="0"/>
              </a:spcBef>
              <a:spcAft>
                <a:spcPts val="0"/>
              </a:spcAft>
              <a:buClr>
                <a:srgbClr val="145C50"/>
              </a:buClr>
              <a:buSzPct val="100000"/>
            </a:pPr>
            <a:r>
              <a:rPr lang="es-CO" sz="2000" dirty="0">
                <a:latin typeface="Arial" panose="020B0604020202020204" pitchFamily="34" charset="0"/>
                <a:cs typeface="Arial" panose="020B0604020202020204" pitchFamily="34" charset="0"/>
                <a:sym typeface="Times New Roman"/>
              </a:rPr>
              <a:t>Energía USD: 416,51/ha</a:t>
            </a:r>
          </a:p>
          <a:p>
            <a:pPr algn="ctr">
              <a:lnSpc>
                <a:spcPct val="170000"/>
              </a:lnSpc>
              <a:spcBef>
                <a:spcPts val="0"/>
              </a:spcBef>
              <a:spcAft>
                <a:spcPts val="0"/>
              </a:spcAft>
              <a:buClr>
                <a:srgbClr val="145C50"/>
              </a:buClr>
              <a:buSzPct val="100000"/>
            </a:pPr>
            <a:r>
              <a:rPr lang="es-CO" sz="2000" dirty="0">
                <a:latin typeface="Arial" panose="020B0604020202020204" pitchFamily="34" charset="0"/>
                <a:cs typeface="Arial" panose="020B0604020202020204" pitchFamily="34" charset="0"/>
                <a:sym typeface="Times New Roman"/>
              </a:rPr>
              <a:t>Mano de Obra: 62,00</a:t>
            </a:r>
          </a:p>
          <a:p>
            <a:pPr algn="ctr">
              <a:lnSpc>
                <a:spcPct val="170000"/>
              </a:lnSpc>
              <a:spcBef>
                <a:spcPts val="0"/>
              </a:spcBef>
              <a:spcAft>
                <a:spcPts val="0"/>
              </a:spcAft>
              <a:buClr>
                <a:srgbClr val="145C50"/>
              </a:buClr>
              <a:buSzPct val="100000"/>
            </a:pPr>
            <a:r>
              <a:rPr lang="es-CO" sz="2000" dirty="0">
                <a:latin typeface="Arial" panose="020B0604020202020204" pitchFamily="34" charset="0"/>
                <a:cs typeface="Arial" panose="020B0604020202020204" pitchFamily="34" charset="0"/>
                <a:sym typeface="Times New Roman"/>
              </a:rPr>
              <a:t>Diferencia USD: 5.617,35 – 1.207,74 – 416,51 – 62,00 = </a:t>
            </a:r>
            <a:r>
              <a:rPr lang="es-CO" sz="2000" i="1" u="sng" dirty="0">
                <a:solidFill>
                  <a:srgbClr val="0000CC"/>
                </a:solidFill>
                <a:latin typeface="Arial" panose="020B0604020202020204" pitchFamily="34" charset="0"/>
                <a:cs typeface="Arial" panose="020B0604020202020204" pitchFamily="34" charset="0"/>
                <a:sym typeface="Times New Roman"/>
              </a:rPr>
              <a:t>3.931,10</a:t>
            </a:r>
          </a:p>
          <a:p>
            <a:pPr algn="ctr">
              <a:lnSpc>
                <a:spcPct val="170000"/>
              </a:lnSpc>
              <a:spcBef>
                <a:spcPts val="0"/>
              </a:spcBef>
              <a:spcAft>
                <a:spcPts val="0"/>
              </a:spcAft>
              <a:buClr>
                <a:srgbClr val="145C50"/>
              </a:buClr>
              <a:buSzPct val="100000"/>
            </a:pPr>
            <a:r>
              <a:rPr lang="es-CO" sz="2000" i="1" u="sng" dirty="0">
                <a:solidFill>
                  <a:srgbClr val="0000CC"/>
                </a:solidFill>
                <a:latin typeface="Arial" panose="020B0604020202020204" pitchFamily="34" charset="0"/>
                <a:cs typeface="Arial" panose="020B0604020202020204" pitchFamily="34" charset="0"/>
                <a:sym typeface="Times New Roman"/>
              </a:rPr>
              <a:t>O sea, en cerca de 14,54 meses se paga el Pivote.</a:t>
            </a:r>
          </a:p>
          <a:p>
            <a:pPr algn="ctr">
              <a:lnSpc>
                <a:spcPct val="170000"/>
              </a:lnSpc>
              <a:spcBef>
                <a:spcPts val="0"/>
              </a:spcBef>
              <a:spcAft>
                <a:spcPts val="0"/>
              </a:spcAft>
              <a:buClr>
                <a:srgbClr val="145C50"/>
              </a:buClr>
              <a:buSzPct val="100000"/>
            </a:pPr>
            <a:r>
              <a:rPr lang="es-CO" sz="2000" i="1" u="sng" dirty="0">
                <a:solidFill>
                  <a:srgbClr val="0000CC"/>
                </a:solidFill>
                <a:latin typeface="Arial" panose="020B0604020202020204" pitchFamily="34" charset="0"/>
                <a:cs typeface="Arial" panose="020B0604020202020204" pitchFamily="34" charset="0"/>
                <a:sym typeface="Times New Roman"/>
              </a:rPr>
              <a:t>Y CUANTO VALE LA SEGURIDAD???</a:t>
            </a:r>
            <a:endParaRPr lang="es-CO" sz="2000" i="1" u="sng" dirty="0">
              <a:solidFill>
                <a:srgbClr val="0000CC"/>
              </a:solidFill>
              <a:latin typeface="Arial" panose="020B0604020202020204" pitchFamily="34" charset="0"/>
              <a:cs typeface="Arial" panose="020B0604020202020204" pitchFamily="34" charset="0"/>
            </a:endParaRPr>
          </a:p>
        </p:txBody>
      </p:sp>
      <p:sp>
        <p:nvSpPr>
          <p:cNvPr id="4" name="Google Shape;153;p31">
            <a:extLst>
              <a:ext uri="{FF2B5EF4-FFF2-40B4-BE49-F238E27FC236}">
                <a16:creationId xmlns:a16="http://schemas.microsoft.com/office/drawing/2014/main" id="{3A14D7BC-0B16-4BAE-E517-EC9DB627D838}"/>
              </a:ext>
            </a:extLst>
          </p:cNvPr>
          <p:cNvSpPr txBox="1"/>
          <p:nvPr/>
        </p:nvSpPr>
        <p:spPr>
          <a:xfrm>
            <a:off x="135664" y="359650"/>
            <a:ext cx="9144000" cy="549069"/>
          </a:xfrm>
          <a:prstGeom prst="rect">
            <a:avLst/>
          </a:prstGeom>
          <a:noFill/>
          <a:ln>
            <a:noFill/>
          </a:ln>
        </p:spPr>
        <p:txBody>
          <a:bodyPr spcFirstLastPara="1" wrap="square" lIns="68575" tIns="34275" rIns="68575" bIns="34275" anchor="t" anchorCtr="0">
            <a:noAutofit/>
          </a:bodyPr>
          <a:lstStyle/>
          <a:p>
            <a:pPr algn="ctr">
              <a:spcBef>
                <a:spcPts val="0"/>
              </a:spcBef>
              <a:spcAft>
                <a:spcPts val="0"/>
              </a:spcAft>
              <a:buClr>
                <a:srgbClr val="000000"/>
              </a:buClr>
            </a:pPr>
            <a:r>
              <a:rPr lang="pt-BR" sz="2900" dirty="0">
                <a:latin typeface="Arial" panose="020B0604020202020204" pitchFamily="34" charset="0"/>
                <a:ea typeface="Open Sans"/>
                <a:cs typeface="Arial" panose="020B0604020202020204" pitchFamily="34" charset="0"/>
                <a:sym typeface="Open Sans"/>
              </a:rPr>
              <a:t>PARA LA CONDICIÓN DE BRASIL</a:t>
            </a:r>
            <a:endParaRPr sz="2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957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2" name="Google Shape;153;p31">
            <a:extLst>
              <a:ext uri="{FF2B5EF4-FFF2-40B4-BE49-F238E27FC236}">
                <a16:creationId xmlns:a16="http://schemas.microsoft.com/office/drawing/2014/main" id="{60AE5BD6-F198-ED78-ED48-F35BD2B4C65A}"/>
              </a:ext>
            </a:extLst>
          </p:cNvPr>
          <p:cNvSpPr txBox="1"/>
          <p:nvPr/>
        </p:nvSpPr>
        <p:spPr>
          <a:xfrm>
            <a:off x="2286112" y="585788"/>
            <a:ext cx="6043500" cy="452274"/>
          </a:xfrm>
          <a:prstGeom prst="rect">
            <a:avLst/>
          </a:prstGeom>
          <a:noFill/>
          <a:ln>
            <a:noFill/>
          </a:ln>
        </p:spPr>
        <p:txBody>
          <a:bodyPr spcFirstLastPara="1" wrap="square" lIns="68575" tIns="34275" rIns="68575" bIns="34275" anchor="t" anchorCtr="0">
            <a:noAutofit/>
          </a:bodyPr>
          <a:lstStyle/>
          <a:p>
            <a:pPr>
              <a:lnSpc>
                <a:spcPct val="70000"/>
              </a:lnSpc>
              <a:spcBef>
                <a:spcPts val="0"/>
              </a:spcBef>
              <a:spcAft>
                <a:spcPts val="0"/>
              </a:spcAft>
              <a:buClr>
                <a:srgbClr val="000000"/>
              </a:buClr>
            </a:pPr>
            <a:r>
              <a:rPr lang="pt-BR" sz="2900" dirty="0">
                <a:latin typeface="Arial" panose="020B0604020202020204" pitchFamily="34" charset="0"/>
                <a:ea typeface="Open Sans"/>
                <a:cs typeface="Arial" panose="020B0604020202020204" pitchFamily="34" charset="0"/>
                <a:sym typeface="Open Sans"/>
              </a:rPr>
              <a:t>SEGURIDAD ES LA PALABRA</a:t>
            </a:r>
            <a:endParaRPr sz="2900" dirty="0">
              <a:latin typeface="Arial" panose="020B0604020202020204" pitchFamily="34" charset="0"/>
              <a:cs typeface="Arial" panose="020B0604020202020204" pitchFamily="34" charset="0"/>
            </a:endParaRPr>
          </a:p>
        </p:txBody>
      </p:sp>
      <p:pic>
        <p:nvPicPr>
          <p:cNvPr id="3" name="Google Shape;155;p31" descr="Fotos Importante, 13.000+ fotos de arquivo grátis de alta qualidade">
            <a:extLst>
              <a:ext uri="{FF2B5EF4-FFF2-40B4-BE49-F238E27FC236}">
                <a16:creationId xmlns:a16="http://schemas.microsoft.com/office/drawing/2014/main" id="{013D566D-29BD-5EFE-0BC2-C615FE57FDD6}"/>
              </a:ext>
            </a:extLst>
          </p:cNvPr>
          <p:cNvPicPr preferRelativeResize="0"/>
          <p:nvPr/>
        </p:nvPicPr>
        <p:blipFill rotWithShape="1">
          <a:blip r:embed="rId3">
            <a:alphaModFix/>
          </a:blip>
          <a:srcRect l="27087" t="19302" r="31040" b="15989"/>
          <a:stretch/>
        </p:blipFill>
        <p:spPr>
          <a:xfrm>
            <a:off x="1188338" y="177685"/>
            <a:ext cx="1010801" cy="794200"/>
          </a:xfrm>
          <a:prstGeom prst="rect">
            <a:avLst/>
          </a:prstGeom>
          <a:noFill/>
          <a:ln>
            <a:noFill/>
          </a:ln>
        </p:spPr>
      </p:pic>
      <p:pic>
        <p:nvPicPr>
          <p:cNvPr id="5" name="Imagem 4">
            <a:extLst>
              <a:ext uri="{FF2B5EF4-FFF2-40B4-BE49-F238E27FC236}">
                <a16:creationId xmlns:a16="http://schemas.microsoft.com/office/drawing/2014/main" id="{A86220C5-F974-4AE0-6A22-97B93EFE7480}"/>
              </a:ext>
            </a:extLst>
          </p:cNvPr>
          <p:cNvPicPr>
            <a:picLocks noChangeAspect="1"/>
          </p:cNvPicPr>
          <p:nvPr/>
        </p:nvPicPr>
        <p:blipFill rotWithShape="1">
          <a:blip r:embed="rId4"/>
          <a:srcRect r="303" b="6420"/>
          <a:stretch/>
        </p:blipFill>
        <p:spPr>
          <a:xfrm>
            <a:off x="1693739" y="1007424"/>
            <a:ext cx="6478662" cy="5264788"/>
          </a:xfrm>
          <a:prstGeom prst="rect">
            <a:avLst/>
          </a:prstGeom>
        </p:spPr>
      </p:pic>
      <p:sp>
        <p:nvSpPr>
          <p:cNvPr id="4" name="Google Shape;153;p31">
            <a:extLst>
              <a:ext uri="{FF2B5EF4-FFF2-40B4-BE49-F238E27FC236}">
                <a16:creationId xmlns:a16="http://schemas.microsoft.com/office/drawing/2014/main" id="{5CB7EAF1-BB68-8F90-F2DF-2C8D91BBA542}"/>
              </a:ext>
            </a:extLst>
          </p:cNvPr>
          <p:cNvSpPr txBox="1"/>
          <p:nvPr/>
        </p:nvSpPr>
        <p:spPr>
          <a:xfrm>
            <a:off x="3039610" y="1772816"/>
            <a:ext cx="4536504" cy="1080120"/>
          </a:xfrm>
          <a:prstGeom prst="rect">
            <a:avLst/>
          </a:prstGeom>
          <a:noFill/>
          <a:ln>
            <a:noFill/>
          </a:ln>
        </p:spPr>
        <p:txBody>
          <a:bodyPr spcFirstLastPara="1" wrap="square" lIns="68575" tIns="34275" rIns="68575" bIns="34275" anchor="t" anchorCtr="0">
            <a:noAutofit/>
          </a:bodyPr>
          <a:lstStyle/>
          <a:p>
            <a:pPr>
              <a:lnSpc>
                <a:spcPct val="150000"/>
              </a:lnSpc>
              <a:spcBef>
                <a:spcPts val="0"/>
              </a:spcBef>
              <a:spcAft>
                <a:spcPts val="0"/>
              </a:spcAft>
              <a:buClr>
                <a:srgbClr val="000000"/>
              </a:buClr>
            </a:pPr>
            <a:r>
              <a:rPr lang="es-CO" dirty="0">
                <a:latin typeface="Arial" panose="020B0604020202020204" pitchFamily="34" charset="0"/>
                <a:ea typeface="Open Sans"/>
                <a:cs typeface="Arial" panose="020B0604020202020204" pitchFamily="34" charset="0"/>
                <a:sym typeface="Open Sans"/>
              </a:rPr>
              <a:t>Riego:  17.684 kg MS/ha</a:t>
            </a:r>
            <a:endParaRPr lang="es-CO" dirty="0">
              <a:latin typeface="Arial" panose="020B0604020202020204" pitchFamily="34" charset="0"/>
              <a:cs typeface="Arial" panose="020B0604020202020204" pitchFamily="34" charset="0"/>
            </a:endParaRPr>
          </a:p>
          <a:p>
            <a:pPr>
              <a:lnSpc>
                <a:spcPct val="150000"/>
              </a:lnSpc>
              <a:spcBef>
                <a:spcPts val="0"/>
              </a:spcBef>
              <a:spcAft>
                <a:spcPts val="0"/>
              </a:spcAft>
              <a:buClr>
                <a:srgbClr val="000000"/>
              </a:buClr>
            </a:pPr>
            <a:r>
              <a:rPr lang="es-CO" dirty="0">
                <a:latin typeface="Arial" panose="020B0604020202020204" pitchFamily="34" charset="0"/>
                <a:ea typeface="Open Sans"/>
                <a:cs typeface="Arial" panose="020B0604020202020204" pitchFamily="34" charset="0"/>
                <a:sym typeface="Open Sans"/>
              </a:rPr>
              <a:t>Secano: 9.635 kg MS/ha</a:t>
            </a:r>
          </a:p>
        </p:txBody>
      </p:sp>
      <p:sp>
        <p:nvSpPr>
          <p:cNvPr id="6" name="Google Shape;153;p31">
            <a:extLst>
              <a:ext uri="{FF2B5EF4-FFF2-40B4-BE49-F238E27FC236}">
                <a16:creationId xmlns:a16="http://schemas.microsoft.com/office/drawing/2014/main" id="{FAE5DE1B-42BF-3E0E-EEB2-DB7215F62B2D}"/>
              </a:ext>
            </a:extLst>
          </p:cNvPr>
          <p:cNvSpPr txBox="1"/>
          <p:nvPr/>
        </p:nvSpPr>
        <p:spPr>
          <a:xfrm>
            <a:off x="1911320" y="6307751"/>
            <a:ext cx="6043500" cy="372564"/>
          </a:xfrm>
          <a:prstGeom prst="rect">
            <a:avLst/>
          </a:prstGeom>
          <a:solidFill>
            <a:schemeClr val="bg1"/>
          </a:solidFill>
          <a:ln>
            <a:noFill/>
          </a:ln>
        </p:spPr>
        <p:txBody>
          <a:bodyPr spcFirstLastPara="1" wrap="square" lIns="68575" tIns="34275" rIns="68575" bIns="34275" anchor="t" anchorCtr="0">
            <a:noAutofit/>
          </a:bodyPr>
          <a:lstStyle/>
          <a:p>
            <a:pPr>
              <a:lnSpc>
                <a:spcPct val="70000"/>
              </a:lnSpc>
              <a:spcBef>
                <a:spcPts val="0"/>
              </a:spcBef>
              <a:spcAft>
                <a:spcPts val="0"/>
              </a:spcAft>
              <a:buClr>
                <a:srgbClr val="000000"/>
              </a:buClr>
            </a:pPr>
            <a:r>
              <a:rPr lang="pt-BR" sz="1600" b="0" dirty="0">
                <a:latin typeface="Arial" panose="020B0604020202020204" pitchFamily="34" charset="0"/>
                <a:ea typeface="Open Sans"/>
                <a:cs typeface="Arial" panose="020B0604020202020204" pitchFamily="34" charset="0"/>
                <a:sym typeface="Open Sans"/>
              </a:rPr>
              <a:t>Fuente: Equipo de Gestión de Pasto SPLF.</a:t>
            </a:r>
            <a:endParaRPr sz="1600" b="0" dirty="0">
              <a:latin typeface="Arial" panose="020B0604020202020204" pitchFamily="34" charset="0"/>
              <a:cs typeface="Arial" panose="020B0604020202020204" pitchFamily="34" charset="0"/>
            </a:endParaRPr>
          </a:p>
        </p:txBody>
      </p:sp>
      <p:sp>
        <p:nvSpPr>
          <p:cNvPr id="7" name="Seta: para a Direita 6">
            <a:extLst>
              <a:ext uri="{FF2B5EF4-FFF2-40B4-BE49-F238E27FC236}">
                <a16:creationId xmlns:a16="http://schemas.microsoft.com/office/drawing/2014/main" id="{A24FFE0D-386E-BF62-5A75-2C5AE46892CA}"/>
              </a:ext>
            </a:extLst>
          </p:cNvPr>
          <p:cNvSpPr/>
          <p:nvPr/>
        </p:nvSpPr>
        <p:spPr>
          <a:xfrm>
            <a:off x="6732240" y="5661248"/>
            <a:ext cx="1296144" cy="1893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Seta: para a Direita 7">
            <a:extLst>
              <a:ext uri="{FF2B5EF4-FFF2-40B4-BE49-F238E27FC236}">
                <a16:creationId xmlns:a16="http://schemas.microsoft.com/office/drawing/2014/main" id="{FE9E3AFD-180C-179F-B46D-127236672FB4}"/>
              </a:ext>
            </a:extLst>
          </p:cNvPr>
          <p:cNvSpPr/>
          <p:nvPr/>
        </p:nvSpPr>
        <p:spPr>
          <a:xfrm rot="10800000">
            <a:off x="2391538" y="5661248"/>
            <a:ext cx="1296144" cy="1893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Google Shape;153;p31">
            <a:extLst>
              <a:ext uri="{FF2B5EF4-FFF2-40B4-BE49-F238E27FC236}">
                <a16:creationId xmlns:a16="http://schemas.microsoft.com/office/drawing/2014/main" id="{0BC95EDB-3386-368E-31B7-E3F7FCE86D3B}"/>
              </a:ext>
            </a:extLst>
          </p:cNvPr>
          <p:cNvSpPr txBox="1"/>
          <p:nvPr/>
        </p:nvSpPr>
        <p:spPr>
          <a:xfrm>
            <a:off x="7040494" y="1916832"/>
            <a:ext cx="1779978" cy="588214"/>
          </a:xfrm>
          <a:prstGeom prst="rect">
            <a:avLst/>
          </a:prstGeom>
          <a:noFill/>
          <a:ln>
            <a:noFill/>
          </a:ln>
        </p:spPr>
        <p:txBody>
          <a:bodyPr spcFirstLastPara="1" wrap="square" lIns="68575" tIns="34275" rIns="68575" bIns="34275" anchor="t" anchorCtr="0">
            <a:noAutofit/>
          </a:bodyPr>
          <a:lstStyle/>
          <a:p>
            <a:pPr>
              <a:lnSpc>
                <a:spcPct val="150000"/>
              </a:lnSpc>
              <a:spcBef>
                <a:spcPts val="0"/>
              </a:spcBef>
              <a:spcAft>
                <a:spcPts val="0"/>
              </a:spcAft>
              <a:buClr>
                <a:srgbClr val="000000"/>
              </a:buClr>
            </a:pPr>
            <a:r>
              <a:rPr lang="es-CO" dirty="0">
                <a:latin typeface="Arial" panose="020B0604020202020204" pitchFamily="34" charset="0"/>
                <a:ea typeface="Open Sans"/>
                <a:cs typeface="Arial" panose="020B0604020202020204" pitchFamily="34" charset="0"/>
                <a:sym typeface="Open Sans"/>
              </a:rPr>
              <a:t>1,84 x más</a:t>
            </a:r>
            <a:endParaRPr lang="es-CO" dirty="0">
              <a:latin typeface="Arial" panose="020B0604020202020204" pitchFamily="34" charset="0"/>
              <a:cs typeface="Arial" panose="020B0604020202020204" pitchFamily="34" charset="0"/>
            </a:endParaRPr>
          </a:p>
        </p:txBody>
      </p:sp>
      <p:sp>
        <p:nvSpPr>
          <p:cNvPr id="11" name="Seta: para a Direita 10">
            <a:extLst>
              <a:ext uri="{FF2B5EF4-FFF2-40B4-BE49-F238E27FC236}">
                <a16:creationId xmlns:a16="http://schemas.microsoft.com/office/drawing/2014/main" id="{ADCF1568-77B1-C46B-DDB8-A41670183F9B}"/>
              </a:ext>
            </a:extLst>
          </p:cNvPr>
          <p:cNvSpPr/>
          <p:nvPr/>
        </p:nvSpPr>
        <p:spPr>
          <a:xfrm rot="636390">
            <a:off x="6666433" y="2052767"/>
            <a:ext cx="350753" cy="1533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Seta: para a Direita 11">
            <a:extLst>
              <a:ext uri="{FF2B5EF4-FFF2-40B4-BE49-F238E27FC236}">
                <a16:creationId xmlns:a16="http://schemas.microsoft.com/office/drawing/2014/main" id="{3CF3E6AF-9A0E-A772-5B7E-6CFC07012CD9}"/>
              </a:ext>
            </a:extLst>
          </p:cNvPr>
          <p:cNvSpPr/>
          <p:nvPr/>
        </p:nvSpPr>
        <p:spPr>
          <a:xfrm rot="8494140">
            <a:off x="6667879" y="2409405"/>
            <a:ext cx="350753" cy="1533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413743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2" name="Google Shape;153;p31">
            <a:extLst>
              <a:ext uri="{FF2B5EF4-FFF2-40B4-BE49-F238E27FC236}">
                <a16:creationId xmlns:a16="http://schemas.microsoft.com/office/drawing/2014/main" id="{60AE5BD6-F198-ED78-ED48-F35BD2B4C65A}"/>
              </a:ext>
            </a:extLst>
          </p:cNvPr>
          <p:cNvSpPr txBox="1"/>
          <p:nvPr/>
        </p:nvSpPr>
        <p:spPr>
          <a:xfrm>
            <a:off x="2286112" y="585788"/>
            <a:ext cx="6043500" cy="452274"/>
          </a:xfrm>
          <a:prstGeom prst="rect">
            <a:avLst/>
          </a:prstGeom>
          <a:noFill/>
          <a:ln>
            <a:noFill/>
          </a:ln>
        </p:spPr>
        <p:txBody>
          <a:bodyPr spcFirstLastPara="1" wrap="square" lIns="68575" tIns="34275" rIns="68575" bIns="34275" anchor="t" anchorCtr="0">
            <a:noAutofit/>
          </a:bodyPr>
          <a:lstStyle/>
          <a:p>
            <a:pPr>
              <a:lnSpc>
                <a:spcPct val="70000"/>
              </a:lnSpc>
              <a:spcBef>
                <a:spcPts val="0"/>
              </a:spcBef>
              <a:spcAft>
                <a:spcPts val="0"/>
              </a:spcAft>
              <a:buClr>
                <a:srgbClr val="000000"/>
              </a:buClr>
            </a:pPr>
            <a:r>
              <a:rPr lang="pt-BR" sz="2900" dirty="0">
                <a:latin typeface="Arial" panose="020B0604020202020204" pitchFamily="34" charset="0"/>
                <a:ea typeface="Open Sans"/>
                <a:cs typeface="Arial" panose="020B0604020202020204" pitchFamily="34" charset="0"/>
                <a:sym typeface="Open Sans"/>
              </a:rPr>
              <a:t>SEGURIDAD ES LA PALABRA</a:t>
            </a:r>
            <a:endParaRPr sz="2900" dirty="0">
              <a:latin typeface="Arial" panose="020B0604020202020204" pitchFamily="34" charset="0"/>
              <a:cs typeface="Arial" panose="020B0604020202020204" pitchFamily="34" charset="0"/>
            </a:endParaRPr>
          </a:p>
        </p:txBody>
      </p:sp>
      <p:pic>
        <p:nvPicPr>
          <p:cNvPr id="3" name="Google Shape;155;p31" descr="Fotos Importante, 13.000+ fotos de arquivo grátis de alta qualidade">
            <a:extLst>
              <a:ext uri="{FF2B5EF4-FFF2-40B4-BE49-F238E27FC236}">
                <a16:creationId xmlns:a16="http://schemas.microsoft.com/office/drawing/2014/main" id="{013D566D-29BD-5EFE-0BC2-C615FE57FDD6}"/>
              </a:ext>
            </a:extLst>
          </p:cNvPr>
          <p:cNvPicPr preferRelativeResize="0"/>
          <p:nvPr/>
        </p:nvPicPr>
        <p:blipFill rotWithShape="1">
          <a:blip r:embed="rId3">
            <a:alphaModFix/>
          </a:blip>
          <a:srcRect l="27087" t="19302" r="31040" b="15989"/>
          <a:stretch/>
        </p:blipFill>
        <p:spPr>
          <a:xfrm>
            <a:off x="1188338" y="177685"/>
            <a:ext cx="1010801" cy="794200"/>
          </a:xfrm>
          <a:prstGeom prst="rect">
            <a:avLst/>
          </a:prstGeom>
          <a:noFill/>
          <a:ln>
            <a:noFill/>
          </a:ln>
        </p:spPr>
      </p:pic>
      <p:pic>
        <p:nvPicPr>
          <p:cNvPr id="9" name="Imagem 8" descr="Gráfico, Gráfico de barras&#10;&#10;Descrição gerada automaticamente">
            <a:extLst>
              <a:ext uri="{FF2B5EF4-FFF2-40B4-BE49-F238E27FC236}">
                <a16:creationId xmlns:a16="http://schemas.microsoft.com/office/drawing/2014/main" id="{4968DBFC-2C43-737C-49DB-3369A95C52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362" y="1422965"/>
            <a:ext cx="8677275" cy="4829175"/>
          </a:xfrm>
          <a:prstGeom prst="rect">
            <a:avLst/>
          </a:prstGeom>
        </p:spPr>
      </p:pic>
    </p:spTree>
    <p:extLst>
      <p:ext uri="{BB962C8B-B14F-4D97-AF65-F5344CB8AC3E}">
        <p14:creationId xmlns:p14="http://schemas.microsoft.com/office/powerpoint/2010/main" val="2992274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ixaDeTexto 12">
            <a:extLst>
              <a:ext uri="{FF2B5EF4-FFF2-40B4-BE49-F238E27FC236}">
                <a16:creationId xmlns:a16="http://schemas.microsoft.com/office/drawing/2014/main" id="{C3433EED-4DC5-BF66-6148-116FBDD4595F}"/>
              </a:ext>
            </a:extLst>
          </p:cNvPr>
          <p:cNvSpPr txBox="1"/>
          <p:nvPr/>
        </p:nvSpPr>
        <p:spPr>
          <a:xfrm>
            <a:off x="-18917" y="-56859"/>
            <a:ext cx="9153722" cy="958660"/>
          </a:xfrm>
          <a:prstGeom prst="rect">
            <a:avLst/>
          </a:prstGeom>
          <a:solidFill>
            <a:schemeClr val="bg1"/>
          </a:solidFill>
        </p:spPr>
        <p:txBody>
          <a:bodyPr wrap="square" rtlCol="0">
            <a:spAutoFit/>
          </a:bodyPr>
          <a:lstStyle/>
          <a:p>
            <a:pPr algn="ctr">
              <a:lnSpc>
                <a:spcPct val="150000"/>
              </a:lnSpc>
            </a:pPr>
            <a:r>
              <a:rPr lang="es-ES" sz="2000" dirty="0">
                <a:latin typeface="Arial" panose="020B0604020202020204" pitchFamily="34" charset="0"/>
                <a:cs typeface="Arial" panose="020B0604020202020204" pitchFamily="34" charset="0"/>
              </a:rPr>
              <a:t>SEGUBRÁS AGROPECUÁRIA</a:t>
            </a:r>
          </a:p>
          <a:p>
            <a:pPr algn="ctr">
              <a:lnSpc>
                <a:spcPct val="150000"/>
              </a:lnSpc>
            </a:pPr>
            <a:r>
              <a:rPr lang="es-ES" sz="2000" dirty="0">
                <a:latin typeface="Arial" panose="020B0604020202020204" pitchFamily="34" charset="0"/>
                <a:cs typeface="Arial" panose="020B0604020202020204" pitchFamily="34" charset="0"/>
              </a:rPr>
              <a:t>HDA CANA: CRÍA Y LEVANTE </a:t>
            </a:r>
            <a:r>
              <a:rPr lang="pt-BR" sz="2000" dirty="0">
                <a:latin typeface="Arial" panose="020B0604020202020204" pitchFamily="34" charset="0"/>
                <a:ea typeface="Open Sans"/>
                <a:cs typeface="Arial" panose="020B0604020202020204" pitchFamily="34" charset="0"/>
                <a:sym typeface="Open Sans"/>
              </a:rPr>
              <a:t>- </a:t>
            </a:r>
            <a:r>
              <a:rPr lang="es-CO" sz="2000" dirty="0">
                <a:latin typeface="Arial" panose="020B0604020202020204" pitchFamily="34" charset="0"/>
                <a:ea typeface="Calibri" panose="020F0502020204030204" pitchFamily="34" charset="0"/>
                <a:cs typeface="Arial" panose="020B0604020202020204" pitchFamily="34" charset="0"/>
              </a:rPr>
              <a:t>Empezamos en 2023</a:t>
            </a:r>
            <a:endParaRPr lang="es-CO" sz="2000" dirty="0">
              <a:latin typeface="Arial" panose="020B0604020202020204" pitchFamily="34" charset="0"/>
              <a:cs typeface="Arial" panose="020B0604020202020204" pitchFamily="34" charset="0"/>
            </a:endParaRPr>
          </a:p>
        </p:txBody>
      </p:sp>
      <p:pic>
        <p:nvPicPr>
          <p:cNvPr id="5" name="Imagem 4">
            <a:extLst>
              <a:ext uri="{FF2B5EF4-FFF2-40B4-BE49-F238E27FC236}">
                <a16:creationId xmlns:a16="http://schemas.microsoft.com/office/drawing/2014/main" id="{D3842566-80E7-8386-B60B-D9856D31E3DF}"/>
              </a:ext>
            </a:extLst>
          </p:cNvPr>
          <p:cNvPicPr>
            <a:picLocks noChangeAspect="1"/>
          </p:cNvPicPr>
          <p:nvPr/>
        </p:nvPicPr>
        <p:blipFill>
          <a:blip r:embed="rId2"/>
          <a:stretch>
            <a:fillRect/>
          </a:stretch>
        </p:blipFill>
        <p:spPr>
          <a:xfrm>
            <a:off x="2569" y="1106091"/>
            <a:ext cx="9144000" cy="5764418"/>
          </a:xfrm>
          <a:prstGeom prst="rect">
            <a:avLst/>
          </a:prstGeom>
        </p:spPr>
      </p:pic>
      <p:sp>
        <p:nvSpPr>
          <p:cNvPr id="6" name="Caixa de Texto 2">
            <a:extLst>
              <a:ext uri="{FF2B5EF4-FFF2-40B4-BE49-F238E27FC236}">
                <a16:creationId xmlns:a16="http://schemas.microsoft.com/office/drawing/2014/main" id="{1B9F2793-0F09-03DE-07D6-1F576888CD72}"/>
              </a:ext>
            </a:extLst>
          </p:cNvPr>
          <p:cNvSpPr txBox="1">
            <a:spLocks noChangeArrowheads="1"/>
          </p:cNvSpPr>
          <p:nvPr/>
        </p:nvSpPr>
        <p:spPr bwMode="auto">
          <a:xfrm>
            <a:off x="5191089" y="1106091"/>
            <a:ext cx="3957305" cy="170303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just">
              <a:lnSpc>
                <a:spcPct val="150000"/>
              </a:lnSpc>
            </a:pPr>
            <a:r>
              <a:rPr lang="es-CO" sz="1800" dirty="0">
                <a:latin typeface="Arial" panose="020B0604020202020204" pitchFamily="34" charset="0"/>
                <a:ea typeface="Calibri" panose="020F0502020204030204" pitchFamily="34" charset="0"/>
                <a:cs typeface="Arial" panose="020B0604020202020204" pitchFamily="34" charset="0"/>
              </a:rPr>
              <a:t>Total: 1.201,50 ha</a:t>
            </a:r>
          </a:p>
          <a:p>
            <a:pPr algn="just">
              <a:lnSpc>
                <a:spcPct val="150000"/>
              </a:lnSpc>
            </a:pPr>
            <a:r>
              <a:rPr lang="es-CO" sz="1800" dirty="0">
                <a:latin typeface="Arial" panose="020B0604020202020204" pitchFamily="34" charset="0"/>
                <a:ea typeface="Calibri" panose="020F0502020204030204" pitchFamily="34" charset="0"/>
                <a:cs typeface="Arial" panose="020B0604020202020204" pitchFamily="34" charset="0"/>
              </a:rPr>
              <a:t>Pivote Central: 220,40 ha</a:t>
            </a:r>
          </a:p>
          <a:p>
            <a:pPr algn="just">
              <a:lnSpc>
                <a:spcPct val="150000"/>
              </a:lnSpc>
            </a:pPr>
            <a:r>
              <a:rPr lang="es-CO" sz="1800" dirty="0">
                <a:latin typeface="Arial" panose="020B0604020202020204" pitchFamily="34" charset="0"/>
                <a:ea typeface="Calibri" panose="020F0502020204030204" pitchFamily="34" charset="0"/>
                <a:cs typeface="Arial" panose="020B0604020202020204" pitchFamily="34" charset="0"/>
              </a:rPr>
              <a:t>Área sin riego: 461,10 ha</a:t>
            </a:r>
          </a:p>
          <a:p>
            <a:pPr algn="just">
              <a:lnSpc>
                <a:spcPct val="150000"/>
              </a:lnSpc>
            </a:pPr>
            <a:r>
              <a:rPr lang="es-CO" sz="1800" dirty="0">
                <a:latin typeface="Arial" panose="020B0604020202020204" pitchFamily="34" charset="0"/>
                <a:ea typeface="Calibri" panose="020F0502020204030204" pitchFamily="34" charset="0"/>
                <a:cs typeface="Arial" panose="020B0604020202020204" pitchFamily="34" charset="0"/>
              </a:rPr>
              <a:t>Reserva: 520 ha (43,28%)</a:t>
            </a:r>
          </a:p>
        </p:txBody>
      </p:sp>
    </p:spTree>
    <p:extLst>
      <p:ext uri="{BB962C8B-B14F-4D97-AF65-F5344CB8AC3E}">
        <p14:creationId xmlns:p14="http://schemas.microsoft.com/office/powerpoint/2010/main" val="2700092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2" name="Google Shape;153;p31">
            <a:extLst>
              <a:ext uri="{FF2B5EF4-FFF2-40B4-BE49-F238E27FC236}">
                <a16:creationId xmlns:a16="http://schemas.microsoft.com/office/drawing/2014/main" id="{60AE5BD6-F198-ED78-ED48-F35BD2B4C65A}"/>
              </a:ext>
            </a:extLst>
          </p:cNvPr>
          <p:cNvSpPr txBox="1"/>
          <p:nvPr/>
        </p:nvSpPr>
        <p:spPr>
          <a:xfrm>
            <a:off x="1475656" y="606644"/>
            <a:ext cx="6043500" cy="452274"/>
          </a:xfrm>
          <a:prstGeom prst="rect">
            <a:avLst/>
          </a:prstGeom>
          <a:noFill/>
          <a:ln>
            <a:noFill/>
          </a:ln>
        </p:spPr>
        <p:txBody>
          <a:bodyPr spcFirstLastPara="1" wrap="square" lIns="68575" tIns="34275" rIns="68575" bIns="34275" anchor="t" anchorCtr="0">
            <a:noAutofit/>
          </a:bodyPr>
          <a:lstStyle/>
          <a:p>
            <a:pPr algn="ctr">
              <a:lnSpc>
                <a:spcPct val="70000"/>
              </a:lnSpc>
              <a:spcBef>
                <a:spcPts val="0"/>
              </a:spcBef>
              <a:spcAft>
                <a:spcPts val="0"/>
              </a:spcAft>
              <a:buClr>
                <a:srgbClr val="000000"/>
              </a:buClr>
            </a:pPr>
            <a:r>
              <a:rPr lang="pt-BR" sz="2900" dirty="0">
                <a:latin typeface="Arial" panose="020B0604020202020204" pitchFamily="34" charset="0"/>
                <a:ea typeface="Open Sans"/>
                <a:cs typeface="Arial" panose="020B0604020202020204" pitchFamily="34" charset="0"/>
                <a:sym typeface="Open Sans"/>
              </a:rPr>
              <a:t>PRODUCCIÓN</a:t>
            </a:r>
            <a:endParaRPr sz="2900" dirty="0">
              <a:latin typeface="Arial" panose="020B0604020202020204" pitchFamily="34" charset="0"/>
              <a:cs typeface="Arial" panose="020B0604020202020204" pitchFamily="34" charset="0"/>
            </a:endParaRPr>
          </a:p>
        </p:txBody>
      </p:sp>
      <p:pic>
        <p:nvPicPr>
          <p:cNvPr id="13" name="Imagem 12" descr="Tabela&#10;&#10;Descrição gerada automaticamente">
            <a:extLst>
              <a:ext uri="{FF2B5EF4-FFF2-40B4-BE49-F238E27FC236}">
                <a16:creationId xmlns:a16="http://schemas.microsoft.com/office/drawing/2014/main" id="{75AC4808-24E9-9097-AA77-860D127432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88820"/>
            <a:ext cx="9144000" cy="2880360"/>
          </a:xfrm>
          <a:prstGeom prst="rect">
            <a:avLst/>
          </a:prstGeom>
        </p:spPr>
      </p:pic>
      <p:sp>
        <p:nvSpPr>
          <p:cNvPr id="14" name="Seta: Curva para Cima 13">
            <a:extLst>
              <a:ext uri="{FF2B5EF4-FFF2-40B4-BE49-F238E27FC236}">
                <a16:creationId xmlns:a16="http://schemas.microsoft.com/office/drawing/2014/main" id="{3671F4F2-FCEA-02C5-9269-DD6E684D0973}"/>
              </a:ext>
            </a:extLst>
          </p:cNvPr>
          <p:cNvSpPr/>
          <p:nvPr/>
        </p:nvSpPr>
        <p:spPr>
          <a:xfrm flipH="1">
            <a:off x="2555776" y="4502938"/>
            <a:ext cx="3456384" cy="129614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Tree>
    <p:extLst>
      <p:ext uri="{BB962C8B-B14F-4D97-AF65-F5344CB8AC3E}">
        <p14:creationId xmlns:p14="http://schemas.microsoft.com/office/powerpoint/2010/main" val="2908442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2" name="Google Shape;153;p31">
            <a:extLst>
              <a:ext uri="{FF2B5EF4-FFF2-40B4-BE49-F238E27FC236}">
                <a16:creationId xmlns:a16="http://schemas.microsoft.com/office/drawing/2014/main" id="{60AE5BD6-F198-ED78-ED48-F35BD2B4C65A}"/>
              </a:ext>
            </a:extLst>
          </p:cNvPr>
          <p:cNvSpPr txBox="1"/>
          <p:nvPr/>
        </p:nvSpPr>
        <p:spPr>
          <a:xfrm>
            <a:off x="2286112" y="585788"/>
            <a:ext cx="6043500" cy="452274"/>
          </a:xfrm>
          <a:prstGeom prst="rect">
            <a:avLst/>
          </a:prstGeom>
          <a:noFill/>
          <a:ln>
            <a:noFill/>
          </a:ln>
        </p:spPr>
        <p:txBody>
          <a:bodyPr spcFirstLastPara="1" wrap="square" lIns="68575" tIns="34275" rIns="68575" bIns="34275" anchor="t" anchorCtr="0">
            <a:noAutofit/>
          </a:bodyPr>
          <a:lstStyle/>
          <a:p>
            <a:pPr>
              <a:lnSpc>
                <a:spcPct val="70000"/>
              </a:lnSpc>
              <a:spcBef>
                <a:spcPts val="0"/>
              </a:spcBef>
              <a:spcAft>
                <a:spcPts val="0"/>
              </a:spcAft>
              <a:buClr>
                <a:srgbClr val="000000"/>
              </a:buClr>
            </a:pPr>
            <a:r>
              <a:rPr lang="pt-BR" sz="2900" dirty="0">
                <a:latin typeface="Arial" panose="020B0604020202020204" pitchFamily="34" charset="0"/>
                <a:ea typeface="Open Sans"/>
                <a:cs typeface="Arial" panose="020B0604020202020204" pitchFamily="34" charset="0"/>
                <a:sym typeface="Open Sans"/>
              </a:rPr>
              <a:t>SEGURIDAD ES LA PALABRA</a:t>
            </a:r>
            <a:endParaRPr sz="2900" dirty="0">
              <a:latin typeface="Arial" panose="020B0604020202020204" pitchFamily="34" charset="0"/>
              <a:cs typeface="Arial" panose="020B0604020202020204" pitchFamily="34" charset="0"/>
            </a:endParaRPr>
          </a:p>
        </p:txBody>
      </p:sp>
      <p:pic>
        <p:nvPicPr>
          <p:cNvPr id="3" name="Google Shape;155;p31" descr="Fotos Importante, 13.000+ fotos de arquivo grátis de alta qualidade">
            <a:extLst>
              <a:ext uri="{FF2B5EF4-FFF2-40B4-BE49-F238E27FC236}">
                <a16:creationId xmlns:a16="http://schemas.microsoft.com/office/drawing/2014/main" id="{013D566D-29BD-5EFE-0BC2-C615FE57FDD6}"/>
              </a:ext>
            </a:extLst>
          </p:cNvPr>
          <p:cNvPicPr preferRelativeResize="0"/>
          <p:nvPr/>
        </p:nvPicPr>
        <p:blipFill rotWithShape="1">
          <a:blip r:embed="rId3">
            <a:alphaModFix/>
          </a:blip>
          <a:srcRect l="27087" t="19302" r="31040" b="15989"/>
          <a:stretch/>
        </p:blipFill>
        <p:spPr>
          <a:xfrm>
            <a:off x="1188338" y="177685"/>
            <a:ext cx="1010801" cy="794200"/>
          </a:xfrm>
          <a:prstGeom prst="rect">
            <a:avLst/>
          </a:prstGeom>
          <a:noFill/>
          <a:ln>
            <a:noFill/>
          </a:ln>
        </p:spPr>
      </p:pic>
      <p:pic>
        <p:nvPicPr>
          <p:cNvPr id="6" name="Imagem 5">
            <a:extLst>
              <a:ext uri="{FF2B5EF4-FFF2-40B4-BE49-F238E27FC236}">
                <a16:creationId xmlns:a16="http://schemas.microsoft.com/office/drawing/2014/main" id="{B380479E-BBBE-4112-9733-96C52417384F}"/>
              </a:ext>
            </a:extLst>
          </p:cNvPr>
          <p:cNvPicPr>
            <a:picLocks noChangeAspect="1"/>
          </p:cNvPicPr>
          <p:nvPr/>
        </p:nvPicPr>
        <p:blipFill>
          <a:blip r:embed="rId4"/>
          <a:stretch>
            <a:fillRect/>
          </a:stretch>
        </p:blipFill>
        <p:spPr>
          <a:xfrm>
            <a:off x="1994676" y="1031483"/>
            <a:ext cx="5980845" cy="5725027"/>
          </a:xfrm>
          <a:prstGeom prst="rect">
            <a:avLst/>
          </a:prstGeom>
        </p:spPr>
      </p:pic>
      <p:sp>
        <p:nvSpPr>
          <p:cNvPr id="5" name="Google Shape;153;p31">
            <a:extLst>
              <a:ext uri="{FF2B5EF4-FFF2-40B4-BE49-F238E27FC236}">
                <a16:creationId xmlns:a16="http://schemas.microsoft.com/office/drawing/2014/main" id="{D5D57D8A-D409-BD40-E834-AF884D930E35}"/>
              </a:ext>
            </a:extLst>
          </p:cNvPr>
          <p:cNvSpPr txBox="1"/>
          <p:nvPr/>
        </p:nvSpPr>
        <p:spPr>
          <a:xfrm>
            <a:off x="2843808" y="1649662"/>
            <a:ext cx="4536504" cy="1080120"/>
          </a:xfrm>
          <a:prstGeom prst="rect">
            <a:avLst/>
          </a:prstGeom>
          <a:noFill/>
          <a:ln>
            <a:noFill/>
          </a:ln>
        </p:spPr>
        <p:txBody>
          <a:bodyPr spcFirstLastPara="1" wrap="square" lIns="68575" tIns="34275" rIns="68575" bIns="34275" anchor="t" anchorCtr="0">
            <a:noAutofit/>
          </a:bodyPr>
          <a:lstStyle/>
          <a:p>
            <a:pPr>
              <a:lnSpc>
                <a:spcPct val="150000"/>
              </a:lnSpc>
              <a:spcBef>
                <a:spcPts val="0"/>
              </a:spcBef>
              <a:spcAft>
                <a:spcPts val="0"/>
              </a:spcAft>
              <a:buClr>
                <a:srgbClr val="000000"/>
              </a:buClr>
            </a:pPr>
            <a:r>
              <a:rPr lang="es-CO" dirty="0">
                <a:latin typeface="Arial" panose="020B0604020202020204" pitchFamily="34" charset="0"/>
                <a:ea typeface="Open Sans"/>
                <a:cs typeface="Arial" panose="020B0604020202020204" pitchFamily="34" charset="0"/>
                <a:sym typeface="Open Sans"/>
              </a:rPr>
              <a:t>Riego:  13.360 kg/ha</a:t>
            </a:r>
            <a:endParaRPr lang="es-CO" dirty="0">
              <a:latin typeface="Arial" panose="020B0604020202020204" pitchFamily="34" charset="0"/>
              <a:cs typeface="Arial" panose="020B0604020202020204" pitchFamily="34" charset="0"/>
            </a:endParaRPr>
          </a:p>
          <a:p>
            <a:pPr>
              <a:lnSpc>
                <a:spcPct val="150000"/>
              </a:lnSpc>
              <a:spcBef>
                <a:spcPts val="0"/>
              </a:spcBef>
              <a:spcAft>
                <a:spcPts val="0"/>
              </a:spcAft>
              <a:buClr>
                <a:srgbClr val="000000"/>
              </a:buClr>
            </a:pPr>
            <a:r>
              <a:rPr lang="es-CO" dirty="0">
                <a:latin typeface="Arial" panose="020B0604020202020204" pitchFamily="34" charset="0"/>
                <a:ea typeface="Open Sans"/>
                <a:cs typeface="Arial" panose="020B0604020202020204" pitchFamily="34" charset="0"/>
                <a:sym typeface="Open Sans"/>
              </a:rPr>
              <a:t>Secano: 4.686 kg/ha</a:t>
            </a:r>
          </a:p>
        </p:txBody>
      </p:sp>
      <p:sp>
        <p:nvSpPr>
          <p:cNvPr id="7" name="Google Shape;153;p31">
            <a:extLst>
              <a:ext uri="{FF2B5EF4-FFF2-40B4-BE49-F238E27FC236}">
                <a16:creationId xmlns:a16="http://schemas.microsoft.com/office/drawing/2014/main" id="{9668F55C-F908-45DD-8504-7ACD9C4E0B23}"/>
              </a:ext>
            </a:extLst>
          </p:cNvPr>
          <p:cNvSpPr txBox="1"/>
          <p:nvPr/>
        </p:nvSpPr>
        <p:spPr>
          <a:xfrm>
            <a:off x="6322681" y="1848061"/>
            <a:ext cx="1779978" cy="588214"/>
          </a:xfrm>
          <a:prstGeom prst="rect">
            <a:avLst/>
          </a:prstGeom>
          <a:noFill/>
          <a:ln>
            <a:noFill/>
          </a:ln>
        </p:spPr>
        <p:txBody>
          <a:bodyPr spcFirstLastPara="1" wrap="square" lIns="68575" tIns="34275" rIns="68575" bIns="34275" anchor="t" anchorCtr="0">
            <a:noAutofit/>
          </a:bodyPr>
          <a:lstStyle/>
          <a:p>
            <a:pPr>
              <a:lnSpc>
                <a:spcPct val="150000"/>
              </a:lnSpc>
              <a:spcBef>
                <a:spcPts val="0"/>
              </a:spcBef>
              <a:spcAft>
                <a:spcPts val="0"/>
              </a:spcAft>
              <a:buClr>
                <a:srgbClr val="000000"/>
              </a:buClr>
            </a:pPr>
            <a:r>
              <a:rPr lang="es-CO" dirty="0">
                <a:latin typeface="Arial" panose="020B0604020202020204" pitchFamily="34" charset="0"/>
                <a:ea typeface="Open Sans"/>
                <a:cs typeface="Arial" panose="020B0604020202020204" pitchFamily="34" charset="0"/>
                <a:sym typeface="Open Sans"/>
              </a:rPr>
              <a:t>2,85 x más</a:t>
            </a:r>
            <a:endParaRPr lang="es-CO" dirty="0">
              <a:latin typeface="Arial" panose="020B0604020202020204" pitchFamily="34" charset="0"/>
              <a:cs typeface="Arial" panose="020B0604020202020204" pitchFamily="34" charset="0"/>
            </a:endParaRPr>
          </a:p>
        </p:txBody>
      </p:sp>
      <p:sp>
        <p:nvSpPr>
          <p:cNvPr id="8" name="Seta: para a Direita 7">
            <a:extLst>
              <a:ext uri="{FF2B5EF4-FFF2-40B4-BE49-F238E27FC236}">
                <a16:creationId xmlns:a16="http://schemas.microsoft.com/office/drawing/2014/main" id="{E8991850-E0FB-ADA5-3692-778F4AB0CB1D}"/>
              </a:ext>
            </a:extLst>
          </p:cNvPr>
          <p:cNvSpPr/>
          <p:nvPr/>
        </p:nvSpPr>
        <p:spPr>
          <a:xfrm rot="636390">
            <a:off x="5930304" y="1929613"/>
            <a:ext cx="350753" cy="1533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Seta: para a Direita 9">
            <a:extLst>
              <a:ext uri="{FF2B5EF4-FFF2-40B4-BE49-F238E27FC236}">
                <a16:creationId xmlns:a16="http://schemas.microsoft.com/office/drawing/2014/main" id="{C8BA31CD-11E4-D709-3ECD-37D712C8FDE2}"/>
              </a:ext>
            </a:extLst>
          </p:cNvPr>
          <p:cNvSpPr/>
          <p:nvPr/>
        </p:nvSpPr>
        <p:spPr>
          <a:xfrm rot="8494140">
            <a:off x="5983705" y="2431724"/>
            <a:ext cx="350753" cy="1533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245838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TextBox 20">
            <a:extLst>
              <a:ext uri="{FF2B5EF4-FFF2-40B4-BE49-F238E27FC236}">
                <a16:creationId xmlns:a16="http://schemas.microsoft.com/office/drawing/2014/main" id="{04E75B57-AC23-4C70-B101-3B1CB6865878}"/>
              </a:ext>
            </a:extLst>
          </p:cNvPr>
          <p:cNvSpPr txBox="1"/>
          <p:nvPr/>
        </p:nvSpPr>
        <p:spPr>
          <a:xfrm>
            <a:off x="89756" y="14427"/>
            <a:ext cx="8964488" cy="1077218"/>
          </a:xfrm>
          <a:prstGeom prst="rect">
            <a:avLst/>
          </a:prstGeom>
          <a:solidFill>
            <a:schemeClr val="bg1"/>
          </a:solidFill>
          <a:ln>
            <a:solidFill>
              <a:schemeClr val="tx1"/>
            </a:solidFill>
          </a:ln>
        </p:spPr>
        <p:txBody>
          <a:bodyPr wrap="square" rtlCol="0" anchor="ctr">
            <a:spAutoFit/>
          </a:bodyPr>
          <a:lstStyle/>
          <a:p>
            <a:pPr algn="ctr">
              <a:defRPr/>
            </a:pPr>
            <a:r>
              <a:rPr lang="es-CO" sz="3200" dirty="0">
                <a:latin typeface="Arial" panose="020B0604020202020204" pitchFamily="34" charset="0"/>
                <a:cs typeface="Arial" panose="020B0604020202020204" pitchFamily="34" charset="0"/>
              </a:rPr>
              <a:t>PLANEAMENTO DE PROYECTO AGROPECUÁRIO</a:t>
            </a:r>
          </a:p>
        </p:txBody>
      </p:sp>
      <p:sp>
        <p:nvSpPr>
          <p:cNvPr id="3" name="TextBox 20">
            <a:extLst>
              <a:ext uri="{FF2B5EF4-FFF2-40B4-BE49-F238E27FC236}">
                <a16:creationId xmlns:a16="http://schemas.microsoft.com/office/drawing/2014/main" id="{D00CA957-7AA8-422C-A520-9EC8FB6ADF92}"/>
              </a:ext>
            </a:extLst>
          </p:cNvPr>
          <p:cNvSpPr txBox="1"/>
          <p:nvPr/>
        </p:nvSpPr>
        <p:spPr>
          <a:xfrm>
            <a:off x="80831" y="1411616"/>
            <a:ext cx="8964488" cy="4832092"/>
          </a:xfrm>
          <a:prstGeom prst="rect">
            <a:avLst/>
          </a:prstGeom>
          <a:solidFill>
            <a:schemeClr val="bg1"/>
          </a:solidFill>
          <a:ln>
            <a:solidFill>
              <a:schemeClr val="tx1"/>
            </a:solidFill>
          </a:ln>
        </p:spPr>
        <p:txBody>
          <a:bodyPr wrap="square" rtlCol="0" anchor="ctr">
            <a:spAutoFit/>
          </a:bodyPr>
          <a:lstStyle/>
          <a:p>
            <a:pPr algn="just">
              <a:defRPr/>
            </a:pPr>
            <a:r>
              <a:rPr lang="es-CO" sz="2800" dirty="0">
                <a:latin typeface="Arial" panose="020B0604020202020204" pitchFamily="34" charset="0"/>
                <a:cs typeface="Arial" panose="020B0604020202020204" pitchFamily="34" charset="0"/>
              </a:rPr>
              <a:t>Conceptos importantes:</a:t>
            </a:r>
          </a:p>
          <a:p>
            <a:pPr algn="just">
              <a:buAutoNum type="alphaLcParenR"/>
              <a:defRPr/>
            </a:pPr>
            <a:r>
              <a:rPr lang="es-CO" sz="2800" b="0" dirty="0">
                <a:latin typeface="Arial" panose="020B0604020202020204" pitchFamily="34" charset="0"/>
                <a:cs typeface="Arial" panose="020B0604020202020204" pitchFamily="34" charset="0"/>
              </a:rPr>
              <a:t> </a:t>
            </a:r>
            <a:r>
              <a:rPr lang="es-CO" sz="2800" dirty="0">
                <a:latin typeface="Arial" panose="020B0604020202020204" pitchFamily="34" charset="0"/>
                <a:cs typeface="Arial" panose="020B0604020202020204" pitchFamily="34" charset="0"/>
              </a:rPr>
              <a:t>Pasto es CULTURA!!!</a:t>
            </a:r>
          </a:p>
          <a:p>
            <a:pPr algn="just">
              <a:buAutoNum type="alphaLcParenR"/>
              <a:defRPr/>
            </a:pPr>
            <a:r>
              <a:rPr lang="es-CO" sz="2800" b="0" dirty="0">
                <a:latin typeface="Arial" panose="020B0604020202020204" pitchFamily="34" charset="0"/>
                <a:cs typeface="Arial" panose="020B0604020202020204" pitchFamily="34" charset="0"/>
              </a:rPr>
              <a:t> </a:t>
            </a:r>
            <a:r>
              <a:rPr lang="es-CO" sz="2800" dirty="0">
                <a:latin typeface="Arial" panose="020B0604020202020204" pitchFamily="34" charset="0"/>
                <a:cs typeface="Arial" panose="020B0604020202020204" pitchFamily="34" charset="0"/>
              </a:rPr>
              <a:t>Lo que es optimizar el sistema de producción?</a:t>
            </a:r>
            <a:r>
              <a:rPr lang="es-CO" sz="2800" b="0" dirty="0">
                <a:latin typeface="Arial" panose="020B0604020202020204" pitchFamily="34" charset="0"/>
                <a:cs typeface="Arial" panose="020B0604020202020204" pitchFamily="34" charset="0"/>
              </a:rPr>
              <a:t> Es utilizar el máximo del potencial del factor limitante. Es en este factor que tendremos que meter más grande atención. </a:t>
            </a:r>
          </a:p>
          <a:p>
            <a:pPr algn="just">
              <a:defRPr/>
            </a:pPr>
            <a:endParaRPr lang="es-CO" sz="2800" b="0" dirty="0">
              <a:latin typeface="Arial" panose="020B0604020202020204" pitchFamily="34" charset="0"/>
              <a:cs typeface="Arial" panose="020B0604020202020204" pitchFamily="34" charset="0"/>
            </a:endParaRPr>
          </a:p>
          <a:p>
            <a:pPr marL="268288" indent="-268288" algn="just">
              <a:buFont typeface="+mj-lt"/>
              <a:buAutoNum type="alphaLcParenR" startAt="3"/>
              <a:defRPr/>
            </a:pPr>
            <a:r>
              <a:rPr lang="es-CO" sz="2800" b="0" dirty="0">
                <a:latin typeface="Arial" panose="020B0604020202020204" pitchFamily="34" charset="0"/>
                <a:cs typeface="Arial" panose="020B0604020202020204" pitchFamily="34" charset="0"/>
              </a:rPr>
              <a:t> </a:t>
            </a:r>
            <a:r>
              <a:rPr lang="es-CO" sz="2800" dirty="0">
                <a:latin typeface="Arial" panose="020B0604020202020204" pitchFamily="34" charset="0"/>
                <a:cs typeface="Arial" panose="020B0604020202020204" pitchFamily="34" charset="0"/>
              </a:rPr>
              <a:t>Diagnósticos de los factores limitantes? </a:t>
            </a:r>
          </a:p>
          <a:p>
            <a:pPr algn="just">
              <a:defRPr/>
            </a:pPr>
            <a:r>
              <a:rPr lang="es-CO" sz="2800" b="0" dirty="0">
                <a:latin typeface="Arial" panose="020B0604020202020204" pitchFamily="34" charset="0"/>
                <a:cs typeface="Arial" panose="020B0604020202020204" pitchFamily="34" charset="0"/>
              </a:rPr>
              <a:t> </a:t>
            </a:r>
            <a:r>
              <a:rPr lang="es-CO" sz="2800" dirty="0">
                <a:latin typeface="Arial" panose="020B0604020202020204" pitchFamily="34" charset="0"/>
                <a:cs typeface="Arial" panose="020B0604020202020204" pitchFamily="34" charset="0"/>
              </a:rPr>
              <a:t>Lluvias</a:t>
            </a:r>
            <a:r>
              <a:rPr lang="es-CO" sz="2800" b="0" dirty="0">
                <a:latin typeface="Arial" panose="020B0604020202020204" pitchFamily="34" charset="0"/>
                <a:cs typeface="Arial" panose="020B0604020202020204" pitchFamily="34" charset="0"/>
              </a:rPr>
              <a:t>, </a:t>
            </a:r>
            <a:r>
              <a:rPr lang="es-CO" sz="2800" dirty="0">
                <a:latin typeface="Arial" panose="020B0604020202020204" pitchFamily="34" charset="0"/>
                <a:cs typeface="Arial" panose="020B0604020202020204" pitchFamily="34" charset="0"/>
              </a:rPr>
              <a:t>Capacidad de almacenamiento de água en suelo</a:t>
            </a:r>
            <a:r>
              <a:rPr lang="es-CO" sz="2800" b="0" dirty="0">
                <a:latin typeface="Arial" panose="020B0604020202020204" pitchFamily="34" charset="0"/>
                <a:cs typeface="Arial" panose="020B0604020202020204" pitchFamily="34" charset="0"/>
              </a:rPr>
              <a:t>, temperatura, plagas y malezas. </a:t>
            </a:r>
          </a:p>
          <a:p>
            <a:pPr algn="just">
              <a:defRPr/>
            </a:pPr>
            <a:r>
              <a:rPr lang="es-CO" sz="2800" b="0" dirty="0">
                <a:latin typeface="Arial" panose="020B0604020202020204" pitchFamily="34" charset="0"/>
                <a:cs typeface="Arial" panose="020B0604020202020204" pitchFamily="34" charset="0"/>
              </a:rPr>
              <a:t>Interrelación entre los factores!</a:t>
            </a:r>
          </a:p>
        </p:txBody>
      </p:sp>
    </p:spTree>
    <p:extLst>
      <p:ext uri="{BB962C8B-B14F-4D97-AF65-F5344CB8AC3E}">
        <p14:creationId xmlns:p14="http://schemas.microsoft.com/office/powerpoint/2010/main" val="1261375466"/>
      </p:ext>
    </p:extLst>
  </p:cSld>
  <p:clrMapOvr>
    <a:masterClrMapping/>
  </p:clrMapOvr>
  <p:transition>
    <p:push dir="r"/>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TextBox 20">
            <a:extLst>
              <a:ext uri="{FF2B5EF4-FFF2-40B4-BE49-F238E27FC236}">
                <a16:creationId xmlns:a16="http://schemas.microsoft.com/office/drawing/2014/main" id="{04E75B57-AC23-4C70-B101-3B1CB6865878}"/>
              </a:ext>
            </a:extLst>
          </p:cNvPr>
          <p:cNvSpPr txBox="1"/>
          <p:nvPr/>
        </p:nvSpPr>
        <p:spPr>
          <a:xfrm>
            <a:off x="107504" y="188640"/>
            <a:ext cx="8964488" cy="584775"/>
          </a:xfrm>
          <a:prstGeom prst="rect">
            <a:avLst/>
          </a:prstGeom>
          <a:solidFill>
            <a:schemeClr val="bg1"/>
          </a:solidFill>
          <a:ln>
            <a:solidFill>
              <a:schemeClr val="tx1"/>
            </a:solidFill>
          </a:ln>
        </p:spPr>
        <p:txBody>
          <a:bodyPr wrap="square" rtlCol="0" anchor="ctr">
            <a:spAutoFit/>
          </a:bodyPr>
          <a:lstStyle/>
          <a:p>
            <a:pPr algn="ctr">
              <a:defRPr/>
            </a:pPr>
            <a:r>
              <a:rPr lang="es-CO" sz="3200" dirty="0">
                <a:latin typeface="Arial" panose="020B0604020202020204" pitchFamily="34" charset="0"/>
                <a:cs typeface="Arial" panose="020B0604020202020204" pitchFamily="34" charset="0"/>
              </a:rPr>
              <a:t>RIEGO x SEGURIDAD x GANANCIAS </a:t>
            </a:r>
          </a:p>
        </p:txBody>
      </p:sp>
      <p:sp>
        <p:nvSpPr>
          <p:cNvPr id="3" name="TextBox 20">
            <a:extLst>
              <a:ext uri="{FF2B5EF4-FFF2-40B4-BE49-F238E27FC236}">
                <a16:creationId xmlns:a16="http://schemas.microsoft.com/office/drawing/2014/main" id="{D00CA957-7AA8-422C-A520-9EC8FB6ADF92}"/>
              </a:ext>
            </a:extLst>
          </p:cNvPr>
          <p:cNvSpPr txBox="1"/>
          <p:nvPr/>
        </p:nvSpPr>
        <p:spPr>
          <a:xfrm>
            <a:off x="107504" y="1095082"/>
            <a:ext cx="8964488" cy="1685846"/>
          </a:xfrm>
          <a:prstGeom prst="rect">
            <a:avLst/>
          </a:prstGeom>
          <a:solidFill>
            <a:schemeClr val="bg1"/>
          </a:solidFill>
          <a:ln>
            <a:solidFill>
              <a:schemeClr val="tx1"/>
            </a:solidFill>
          </a:ln>
        </p:spPr>
        <p:txBody>
          <a:bodyPr wrap="square" rtlCol="0" anchor="ctr">
            <a:spAutoFit/>
          </a:bodyPr>
          <a:lstStyle/>
          <a:p>
            <a:pPr algn="just">
              <a:lnSpc>
                <a:spcPct val="150000"/>
              </a:lnSpc>
              <a:defRPr/>
            </a:pPr>
            <a:r>
              <a:rPr lang="es-CO" b="0" dirty="0">
                <a:latin typeface="Arial" panose="020B0604020202020204" pitchFamily="34" charset="0"/>
                <a:cs typeface="Arial" panose="020B0604020202020204" pitchFamily="34" charset="0"/>
              </a:rPr>
              <a:t>Según datos INALE (2019), la pérdida para el sector lechero de Uruguay fue estimada en 136 millones de dólares por la sequía: Mayores costos y menor producción. </a:t>
            </a:r>
          </a:p>
        </p:txBody>
      </p:sp>
      <p:sp>
        <p:nvSpPr>
          <p:cNvPr id="2" name="TextBox 20">
            <a:extLst>
              <a:ext uri="{FF2B5EF4-FFF2-40B4-BE49-F238E27FC236}">
                <a16:creationId xmlns:a16="http://schemas.microsoft.com/office/drawing/2014/main" id="{D0ABB1C7-5CAA-4810-2F4D-8E5A435E0DF6}"/>
              </a:ext>
            </a:extLst>
          </p:cNvPr>
          <p:cNvSpPr txBox="1"/>
          <p:nvPr/>
        </p:nvSpPr>
        <p:spPr>
          <a:xfrm>
            <a:off x="89756" y="3104839"/>
            <a:ext cx="8964488" cy="1681358"/>
          </a:xfrm>
          <a:prstGeom prst="rect">
            <a:avLst/>
          </a:prstGeom>
          <a:solidFill>
            <a:schemeClr val="bg1"/>
          </a:solidFill>
          <a:ln>
            <a:solidFill>
              <a:schemeClr val="tx1"/>
            </a:solidFill>
          </a:ln>
        </p:spPr>
        <p:txBody>
          <a:bodyPr wrap="square" rtlCol="0" anchor="ctr">
            <a:spAutoFit/>
          </a:bodyPr>
          <a:lstStyle/>
          <a:p>
            <a:pPr algn="just">
              <a:lnSpc>
                <a:spcPct val="150000"/>
              </a:lnSpc>
              <a:defRPr/>
            </a:pPr>
            <a:r>
              <a:rPr lang="es-CO" dirty="0">
                <a:latin typeface="Arial" panose="020B0604020202020204" pitchFamily="34" charset="0"/>
                <a:cs typeface="Arial" panose="020B0604020202020204" pitchFamily="34" charset="0"/>
              </a:rPr>
              <a:t>PROPUESTA DE RIEGO:</a:t>
            </a:r>
          </a:p>
          <a:p>
            <a:pPr algn="just">
              <a:lnSpc>
                <a:spcPct val="150000"/>
              </a:lnSpc>
              <a:defRPr/>
            </a:pPr>
            <a:r>
              <a:rPr lang="es-CO" b="0" dirty="0">
                <a:latin typeface="Arial" panose="020B0604020202020204" pitchFamily="34" charset="0"/>
                <a:cs typeface="Arial" panose="020B0604020202020204" pitchFamily="34" charset="0"/>
              </a:rPr>
              <a:t>Pensar en producción de pastos y otros </a:t>
            </a:r>
            <a:r>
              <a:rPr lang="pt-BR" b="0" i="0" dirty="0">
                <a:effectLst/>
                <a:latin typeface="Lato" panose="020B0604020202020204" pitchFamily="34" charset="0"/>
              </a:rPr>
              <a:t>voluminosos (milheto);</a:t>
            </a:r>
          </a:p>
          <a:p>
            <a:pPr algn="just">
              <a:lnSpc>
                <a:spcPct val="150000"/>
              </a:lnSpc>
              <a:defRPr/>
            </a:pPr>
            <a:r>
              <a:rPr lang="pt-BR" b="0" dirty="0">
                <a:latin typeface="Lato" panose="020B0604020202020204" pitchFamily="34" charset="0"/>
                <a:cs typeface="Arial" panose="020B0604020202020204" pitchFamily="34" charset="0"/>
              </a:rPr>
              <a:t>Aumentar área irrigada para </a:t>
            </a:r>
            <a:r>
              <a:rPr lang="es-CO" b="0" dirty="0">
                <a:latin typeface="Lato" panose="020B0604020202020204" pitchFamily="34" charset="0"/>
                <a:cs typeface="Arial" panose="020B0604020202020204" pitchFamily="34" charset="0"/>
              </a:rPr>
              <a:t>producción</a:t>
            </a:r>
            <a:r>
              <a:rPr lang="pt-BR" b="0" dirty="0">
                <a:latin typeface="Lato" panose="020B0604020202020204" pitchFamily="34" charset="0"/>
                <a:cs typeface="Arial" panose="020B0604020202020204" pitchFamily="34" charset="0"/>
              </a:rPr>
              <a:t> de pastos, </a:t>
            </a:r>
            <a:r>
              <a:rPr lang="es-CO" b="0" dirty="0">
                <a:latin typeface="Lato" panose="020B0604020202020204" pitchFamily="34" charset="0"/>
                <a:cs typeface="Arial" panose="020B0604020202020204" pitchFamily="34" charset="0"/>
              </a:rPr>
              <a:t>maíz</a:t>
            </a:r>
            <a:r>
              <a:rPr lang="pt-BR" b="0" dirty="0">
                <a:latin typeface="Lato" panose="020B0604020202020204" pitchFamily="34" charset="0"/>
                <a:cs typeface="Arial" panose="020B0604020202020204" pitchFamily="34" charset="0"/>
              </a:rPr>
              <a:t> y </a:t>
            </a:r>
            <a:r>
              <a:rPr lang="es-CO" b="0" dirty="0">
                <a:latin typeface="Lato" panose="020B0604020202020204" pitchFamily="34" charset="0"/>
                <a:cs typeface="Arial" panose="020B0604020202020204" pitchFamily="34" charset="0"/>
              </a:rPr>
              <a:t>otros</a:t>
            </a:r>
            <a:r>
              <a:rPr lang="pt-BR" b="0" dirty="0">
                <a:latin typeface="Lato" panose="020B0604020202020204" pitchFamily="34" charset="0"/>
                <a:cs typeface="Arial" panose="020B0604020202020204" pitchFamily="34" charset="0"/>
              </a:rPr>
              <a:t>;</a:t>
            </a:r>
          </a:p>
        </p:txBody>
      </p:sp>
    </p:spTree>
    <p:extLst>
      <p:ext uri="{BB962C8B-B14F-4D97-AF65-F5344CB8AC3E}">
        <p14:creationId xmlns:p14="http://schemas.microsoft.com/office/powerpoint/2010/main" val="3828101234"/>
      </p:ext>
    </p:extLst>
  </p:cSld>
  <p:clrMapOvr>
    <a:masterClrMapping/>
  </p:clrMapOvr>
  <p:transition>
    <p:push dir="r"/>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Imagem 4" descr="Planta no campo&#10;&#10;Descrição gerada automaticamente">
            <a:extLst>
              <a:ext uri="{FF2B5EF4-FFF2-40B4-BE49-F238E27FC236}">
                <a16:creationId xmlns:a16="http://schemas.microsoft.com/office/drawing/2014/main" id="{22B0D383-903E-1AE9-4636-2B4F9EBA9576}"/>
              </a:ext>
            </a:extLst>
          </p:cNvPr>
          <p:cNvPicPr>
            <a:picLocks noChangeAspect="1"/>
          </p:cNvPicPr>
          <p:nvPr/>
        </p:nvPicPr>
        <p:blipFill rotWithShape="1">
          <a:blip r:embed="rId3">
            <a:extLst>
              <a:ext uri="{28A0092B-C50C-407E-A947-70E740481C1C}">
                <a14:useLocalDpi xmlns:a14="http://schemas.microsoft.com/office/drawing/2010/main" val="0"/>
              </a:ext>
            </a:extLst>
          </a:blip>
          <a:srcRect l="1973" t="45149" r="46451" b="778"/>
          <a:stretch/>
        </p:blipFill>
        <p:spPr>
          <a:xfrm>
            <a:off x="72008" y="584775"/>
            <a:ext cx="4716016" cy="3708321"/>
          </a:xfrm>
          <a:prstGeom prst="rect">
            <a:avLst/>
          </a:prstGeom>
        </p:spPr>
      </p:pic>
      <p:sp>
        <p:nvSpPr>
          <p:cNvPr id="10" name="TextBox 20">
            <a:extLst>
              <a:ext uri="{FF2B5EF4-FFF2-40B4-BE49-F238E27FC236}">
                <a16:creationId xmlns:a16="http://schemas.microsoft.com/office/drawing/2014/main" id="{04E75B57-AC23-4C70-B101-3B1CB6865878}"/>
              </a:ext>
            </a:extLst>
          </p:cNvPr>
          <p:cNvSpPr txBox="1"/>
          <p:nvPr/>
        </p:nvSpPr>
        <p:spPr>
          <a:xfrm>
            <a:off x="0" y="0"/>
            <a:ext cx="9144000" cy="584775"/>
          </a:xfrm>
          <a:prstGeom prst="rect">
            <a:avLst/>
          </a:prstGeom>
          <a:solidFill>
            <a:schemeClr val="bg1"/>
          </a:solidFill>
          <a:ln>
            <a:solidFill>
              <a:schemeClr val="tx1"/>
            </a:solidFill>
          </a:ln>
        </p:spPr>
        <p:txBody>
          <a:bodyPr wrap="square" rtlCol="0" anchor="ctr">
            <a:spAutoFit/>
          </a:bodyPr>
          <a:lstStyle/>
          <a:p>
            <a:pPr algn="ctr">
              <a:defRPr/>
            </a:pPr>
            <a:r>
              <a:rPr lang="es-CO" sz="3200" dirty="0">
                <a:latin typeface="Arial" panose="020B0604020202020204" pitchFamily="34" charset="0"/>
                <a:cs typeface="Arial" panose="020B0604020202020204" pitchFamily="34" charset="0"/>
              </a:rPr>
              <a:t>MILHETO (PASTOREO – ENSILAJE – GRANO)</a:t>
            </a:r>
          </a:p>
        </p:txBody>
      </p:sp>
      <p:pic>
        <p:nvPicPr>
          <p:cNvPr id="7" name="Imagem 6" descr="Grupo de planta&#10;&#10;Descrição gerada automaticamente">
            <a:extLst>
              <a:ext uri="{FF2B5EF4-FFF2-40B4-BE49-F238E27FC236}">
                <a16:creationId xmlns:a16="http://schemas.microsoft.com/office/drawing/2014/main" id="{79B2FBD7-E018-809E-66C0-4F63C1A295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9528" y="3320988"/>
            <a:ext cx="4716016" cy="3537012"/>
          </a:xfrm>
          <a:prstGeom prst="rect">
            <a:avLst/>
          </a:prstGeom>
        </p:spPr>
      </p:pic>
    </p:spTree>
    <p:extLst>
      <p:ext uri="{BB962C8B-B14F-4D97-AF65-F5344CB8AC3E}">
        <p14:creationId xmlns:p14="http://schemas.microsoft.com/office/powerpoint/2010/main" val="3716046471"/>
      </p:ext>
    </p:extLst>
  </p:cSld>
  <p:clrMapOvr>
    <a:masterClrMapping/>
  </p:clrMapOvr>
  <p:transition>
    <p:push dir="r"/>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3B50488-C739-41E2-53BF-4EF410148E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9745" r="-484"/>
          <a:stretch>
            <a:fillRect/>
          </a:stretch>
        </p:blipFill>
        <p:spPr bwMode="auto">
          <a:xfrm>
            <a:off x="1115616" y="96701"/>
            <a:ext cx="7144908" cy="666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20">
            <a:extLst>
              <a:ext uri="{FF2B5EF4-FFF2-40B4-BE49-F238E27FC236}">
                <a16:creationId xmlns:a16="http://schemas.microsoft.com/office/drawing/2014/main" id="{04E75B57-AC23-4C70-B101-3B1CB6865878}"/>
              </a:ext>
            </a:extLst>
          </p:cNvPr>
          <p:cNvSpPr txBox="1"/>
          <p:nvPr/>
        </p:nvSpPr>
        <p:spPr>
          <a:xfrm>
            <a:off x="0" y="0"/>
            <a:ext cx="9144000" cy="584775"/>
          </a:xfrm>
          <a:prstGeom prst="rect">
            <a:avLst/>
          </a:prstGeom>
          <a:solidFill>
            <a:schemeClr val="bg1"/>
          </a:solidFill>
          <a:ln>
            <a:solidFill>
              <a:schemeClr val="tx1"/>
            </a:solidFill>
          </a:ln>
        </p:spPr>
        <p:txBody>
          <a:bodyPr wrap="square" rtlCol="0" anchor="ctr">
            <a:spAutoFit/>
          </a:bodyPr>
          <a:lstStyle/>
          <a:p>
            <a:pPr algn="ctr">
              <a:defRPr/>
            </a:pPr>
            <a:r>
              <a:rPr lang="es-CO" sz="3200" dirty="0">
                <a:latin typeface="Arial" panose="020B0604020202020204" pitchFamily="34" charset="0"/>
                <a:cs typeface="Arial" panose="020B0604020202020204" pitchFamily="34" charset="0"/>
              </a:rPr>
              <a:t>MILHETO (PASTOREO – ENSILAJE – GRANO)</a:t>
            </a:r>
          </a:p>
        </p:txBody>
      </p:sp>
    </p:spTree>
    <p:extLst>
      <p:ext uri="{BB962C8B-B14F-4D97-AF65-F5344CB8AC3E}">
        <p14:creationId xmlns:p14="http://schemas.microsoft.com/office/powerpoint/2010/main" val="1877370691"/>
      </p:ext>
    </p:extLst>
  </p:cSld>
  <p:clrMapOvr>
    <a:masterClrMapping/>
  </p:clrMapOvr>
  <p:transition>
    <p:push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ChangeArrowheads="1"/>
          </p:cNvSpPr>
          <p:nvPr/>
        </p:nvSpPr>
        <p:spPr bwMode="auto">
          <a:xfrm>
            <a:off x="323850" y="3880"/>
            <a:ext cx="86217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pt-BR" altLang="pt-BR" sz="2400" b="1" dirty="0">
                <a:latin typeface="Trebuchet MS" panose="020B0603020202020204" pitchFamily="34" charset="0"/>
              </a:rPr>
              <a:t>FERTIRRIEGO EN PIVOTE: </a:t>
            </a:r>
          </a:p>
          <a:p>
            <a:pPr algn="ctr">
              <a:spcBef>
                <a:spcPct val="0"/>
              </a:spcBef>
              <a:buFontTx/>
              <a:buNone/>
            </a:pPr>
            <a:r>
              <a:rPr lang="pt-BR" altLang="pt-BR" sz="2400" b="1" dirty="0">
                <a:latin typeface="Trebuchet MS" panose="020B0603020202020204" pitchFamily="34" charset="0"/>
              </a:rPr>
              <a:t>CÁLCULO DEL ABONAMIENTO POR BALANCE DE MASA</a:t>
            </a:r>
          </a:p>
          <a:p>
            <a:pPr algn="ctr">
              <a:spcBef>
                <a:spcPct val="0"/>
              </a:spcBef>
              <a:buFontTx/>
              <a:buNone/>
            </a:pPr>
            <a:r>
              <a:rPr lang="pt-BR" altLang="pt-BR" sz="2400" dirty="0">
                <a:latin typeface="Trebuchet MS" panose="020B0603020202020204" pitchFamily="34" charset="0"/>
              </a:rPr>
              <a:t>GARANTÍA DE ABONAR CON PRECISIÓN</a:t>
            </a:r>
            <a:endParaRPr lang="pt-BR" altLang="pt-BR" sz="2400" b="1" dirty="0">
              <a:latin typeface="Trebuchet MS" panose="020B0603020202020204" pitchFamily="34" charset="0"/>
            </a:endParaRPr>
          </a:p>
        </p:txBody>
      </p:sp>
      <p:sp>
        <p:nvSpPr>
          <p:cNvPr id="15363" name="Retângulo 4"/>
          <p:cNvSpPr>
            <a:spLocks noChangeArrowheads="1"/>
          </p:cNvSpPr>
          <p:nvPr/>
        </p:nvSpPr>
        <p:spPr bwMode="auto">
          <a:xfrm>
            <a:off x="428625" y="1250950"/>
            <a:ext cx="842962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pPr>
            <a:r>
              <a:rPr lang="pt-BR" altLang="pt-BR" sz="2400" b="0" dirty="0">
                <a:latin typeface="Trebuchet MS" panose="020B0603020202020204" pitchFamily="34" charset="0"/>
                <a:cs typeface="Arial" panose="020B0604020202020204" pitchFamily="34" charset="0"/>
              </a:rPr>
              <a:t> </a:t>
            </a:r>
            <a:r>
              <a:rPr lang="es-ES" altLang="pt-BR" sz="2400" b="0" dirty="0">
                <a:latin typeface="Trebuchet MS" panose="020B0603020202020204" pitchFamily="34" charset="0"/>
                <a:cs typeface="Arial" panose="020B0604020202020204" pitchFamily="34" charset="0"/>
              </a:rPr>
              <a:t>El modelo de balance de masa está basado en el conocimiento de la dinámica del ciclo de nutrientes en el ecosistema de cultivo.</a:t>
            </a:r>
            <a:endParaRPr lang="pt-BR" altLang="pt-BR" sz="2400" b="0" dirty="0">
              <a:latin typeface="Trebuchet MS" panose="020B0603020202020204" pitchFamily="34" charset="0"/>
              <a:cs typeface="Arial" panose="020B0604020202020204" pitchFamily="34" charset="0"/>
            </a:endParaRPr>
          </a:p>
          <a:p>
            <a:pPr algn="just">
              <a:spcBef>
                <a:spcPct val="0"/>
              </a:spcBef>
            </a:pPr>
            <a:endParaRPr lang="pt-BR" altLang="pt-BR" sz="2400" b="0" dirty="0">
              <a:latin typeface="Trebuchet MS" panose="020B0603020202020204" pitchFamily="34" charset="0"/>
              <a:cs typeface="Arial" panose="020B0604020202020204" pitchFamily="34" charset="0"/>
            </a:endParaRPr>
          </a:p>
          <a:p>
            <a:pPr algn="just">
              <a:spcBef>
                <a:spcPct val="0"/>
              </a:spcBef>
            </a:pPr>
            <a:r>
              <a:rPr lang="pt-BR" altLang="pt-BR" sz="2400" b="0" dirty="0">
                <a:latin typeface="Trebuchet MS" panose="020B0603020202020204" pitchFamily="34" charset="0"/>
                <a:cs typeface="Arial" panose="020B0604020202020204" pitchFamily="34" charset="0"/>
              </a:rPr>
              <a:t> </a:t>
            </a:r>
            <a:r>
              <a:rPr lang="es-ES" altLang="pt-BR" sz="2400" b="0" dirty="0">
                <a:latin typeface="Trebuchet MS" panose="020B0603020202020204" pitchFamily="34" charset="0"/>
                <a:cs typeface="Arial" panose="020B0604020202020204" pitchFamily="34" charset="0"/>
              </a:rPr>
              <a:t>Este modelo ha sido propuesto para determinar las necesidades de abonos en los cultivos agrícolas y pastos</a:t>
            </a:r>
            <a:r>
              <a:rPr lang="pt-BR" altLang="pt-BR" sz="2400" b="0" dirty="0">
                <a:latin typeface="Trebuchet MS" panose="020B0603020202020204" pitchFamily="34" charset="0"/>
                <a:cs typeface="Arial" panose="020B0604020202020204" pitchFamily="34" charset="0"/>
              </a:rPr>
              <a:t>. </a:t>
            </a:r>
          </a:p>
          <a:p>
            <a:pPr algn="just">
              <a:spcBef>
                <a:spcPct val="0"/>
              </a:spcBef>
            </a:pPr>
            <a:endParaRPr lang="pt-BR" altLang="pt-BR" sz="2400" b="0" dirty="0">
              <a:latin typeface="Trebuchet MS" panose="020B0603020202020204" pitchFamily="34" charset="0"/>
              <a:cs typeface="Arial" panose="020B0604020202020204" pitchFamily="34" charset="0"/>
            </a:endParaRPr>
          </a:p>
          <a:p>
            <a:pPr algn="just">
              <a:spcBef>
                <a:spcPct val="0"/>
              </a:spcBef>
            </a:pPr>
            <a:r>
              <a:rPr lang="pt-BR" altLang="pt-BR" sz="2400" b="0" dirty="0">
                <a:latin typeface="Trebuchet MS" panose="020B0603020202020204" pitchFamily="34" charset="0"/>
                <a:cs typeface="Arial" panose="020B0604020202020204" pitchFamily="34" charset="0"/>
              </a:rPr>
              <a:t> </a:t>
            </a:r>
            <a:r>
              <a:rPr lang="es-ES" altLang="pt-BR" sz="2400" b="0" dirty="0">
                <a:latin typeface="Trebuchet MS" panose="020B0603020202020204" pitchFamily="34" charset="0"/>
                <a:cs typeface="Arial" panose="020B0604020202020204" pitchFamily="34" charset="0"/>
              </a:rPr>
              <a:t>Este modelo está indicado porque considera la interacción entre los componentes del sistema y predice cambios en el flujo de nutrientes a medida que los factores de producción se modifican a través del manejo</a:t>
            </a:r>
            <a:r>
              <a:rPr lang="pt-BR" altLang="pt-BR" sz="2400" b="0" dirty="0">
                <a:latin typeface="Trebuchet MS" panose="020B0603020202020204" pitchFamily="34" charset="0"/>
                <a:cs typeface="Arial" panose="020B0604020202020204" pitchFamily="34" charset="0"/>
              </a:rPr>
              <a:t>.</a:t>
            </a:r>
          </a:p>
        </p:txBody>
      </p:sp>
      <p:sp>
        <p:nvSpPr>
          <p:cNvPr id="15364" name="Text Box 4"/>
          <p:cNvSpPr txBox="1">
            <a:spLocks noChangeArrowheads="1"/>
          </p:cNvSpPr>
          <p:nvPr/>
        </p:nvSpPr>
        <p:spPr bwMode="auto">
          <a:xfrm>
            <a:off x="304800" y="6500813"/>
            <a:ext cx="4981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Tx/>
              <a:buNone/>
            </a:pPr>
            <a:r>
              <a:rPr lang="pt-BR" altLang="pt-BR" sz="1800" dirty="0">
                <a:latin typeface="Trebuchet MS" panose="020B0603020202020204" pitchFamily="34" charset="0"/>
              </a:rPr>
              <a:t>Fonte: DRUMOND E AGUIAR, 2005.</a:t>
            </a:r>
            <a:endParaRPr lang="pt-BR" altLang="pt-BR" sz="1600" dirty="0">
              <a:latin typeface="Trebuchet MS" panose="020B0603020202020204" pitchFamily="34" charset="0"/>
            </a:endParaRPr>
          </a:p>
        </p:txBody>
      </p:sp>
    </p:spTree>
    <p:extLst>
      <p:ext uri="{BB962C8B-B14F-4D97-AF65-F5344CB8AC3E}">
        <p14:creationId xmlns:p14="http://schemas.microsoft.com/office/powerpoint/2010/main" val="396080473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1"/>
          <p:cNvSpPr>
            <a:spLocks noChangeArrowheads="1"/>
          </p:cNvSpPr>
          <p:nvPr/>
        </p:nvSpPr>
        <p:spPr bwMode="auto">
          <a:xfrm>
            <a:off x="0" y="116632"/>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ES" altLang="pt-BR" sz="2400" dirty="0">
                <a:latin typeface="Arial" panose="020B0604020202020204" pitchFamily="34" charset="0"/>
                <a:ea typeface="Times New Roman" panose="02020603050405020304" pitchFamily="18" charset="0"/>
                <a:cs typeface="Arial" panose="020B0604020202020204" pitchFamily="34" charset="0"/>
              </a:rPr>
              <a:t>NIVEL DE EXTRACCIÓN DE NUTRIENTES DEL SUELO CON LA CONDICIÓN POTENCIAL DE PRODUCCIÓN </a:t>
            </a:r>
          </a:p>
          <a:p>
            <a:pPr algn="ctr">
              <a:spcBef>
                <a:spcPct val="0"/>
              </a:spcBef>
              <a:buFontTx/>
              <a:buNone/>
            </a:pPr>
            <a:r>
              <a:rPr lang="es-ES" altLang="pt-BR" sz="2400" dirty="0">
                <a:latin typeface="Arial" panose="020B0604020202020204" pitchFamily="34" charset="0"/>
                <a:ea typeface="Times New Roman" panose="02020603050405020304" pitchFamily="18" charset="0"/>
                <a:cs typeface="Arial" panose="020B0604020202020204" pitchFamily="34" charset="0"/>
              </a:rPr>
              <a:t>EN PASTOS TROPICALES</a:t>
            </a:r>
            <a:endParaRPr lang="pt-BR" altLang="pt-BR" sz="2400" dirty="0">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3" name="Objeto 2">
            <a:extLst>
              <a:ext uri="{FF2B5EF4-FFF2-40B4-BE49-F238E27FC236}">
                <a16:creationId xmlns:a16="http://schemas.microsoft.com/office/drawing/2014/main" id="{B9C0B3EE-6E66-0B96-D7A0-634F2D4F929C}"/>
              </a:ext>
            </a:extLst>
          </p:cNvPr>
          <p:cNvGraphicFramePr>
            <a:graphicFrameLocks noChangeAspect="1"/>
          </p:cNvGraphicFramePr>
          <p:nvPr>
            <p:extLst>
              <p:ext uri="{D42A27DB-BD31-4B8C-83A1-F6EECF244321}">
                <p14:modId xmlns:p14="http://schemas.microsoft.com/office/powerpoint/2010/main" val="2193044026"/>
              </p:ext>
            </p:extLst>
          </p:nvPr>
        </p:nvGraphicFramePr>
        <p:xfrm>
          <a:off x="755576" y="1268760"/>
          <a:ext cx="7787438" cy="5472608"/>
        </p:xfrm>
        <a:graphic>
          <a:graphicData uri="http://schemas.openxmlformats.org/presentationml/2006/ole">
            <mc:AlternateContent xmlns:mc="http://schemas.openxmlformats.org/markup-compatibility/2006">
              <mc:Choice xmlns:v="urn:schemas-microsoft-com:vml" Requires="v">
                <p:oleObj name="Worksheet" r:id="rId3" imgW="5661625" imgH="3977781" progId="Excel.Sheet.12">
                  <p:embed/>
                </p:oleObj>
              </mc:Choice>
              <mc:Fallback>
                <p:oleObj name="Worksheet" r:id="rId3" imgW="5661625" imgH="3977781" progId="Excel.Sheet.12">
                  <p:embed/>
                  <p:pic>
                    <p:nvPicPr>
                      <p:cNvPr id="0" name=""/>
                      <p:cNvPicPr/>
                      <p:nvPr/>
                    </p:nvPicPr>
                    <p:blipFill>
                      <a:blip r:embed="rId4"/>
                      <a:stretch>
                        <a:fillRect/>
                      </a:stretch>
                    </p:blipFill>
                    <p:spPr>
                      <a:xfrm>
                        <a:off x="755576" y="1268760"/>
                        <a:ext cx="7787438" cy="5472608"/>
                      </a:xfrm>
                      <a:prstGeom prst="rect">
                        <a:avLst/>
                      </a:prstGeom>
                    </p:spPr>
                  </p:pic>
                </p:oleObj>
              </mc:Fallback>
            </mc:AlternateContent>
          </a:graphicData>
        </a:graphic>
      </p:graphicFrame>
    </p:spTree>
    <p:extLst>
      <p:ext uri="{BB962C8B-B14F-4D97-AF65-F5344CB8AC3E}">
        <p14:creationId xmlns:p14="http://schemas.microsoft.com/office/powerpoint/2010/main" val="302565688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Text Box 6">
            <a:extLst>
              <a:ext uri="{FF2B5EF4-FFF2-40B4-BE49-F238E27FC236}">
                <a16:creationId xmlns:a16="http://schemas.microsoft.com/office/drawing/2014/main" id="{79A1A6E1-18D1-4727-B03F-E489FAA423BC}"/>
              </a:ext>
            </a:extLst>
          </p:cNvPr>
          <p:cNvSpPr txBox="1">
            <a:spLocks noChangeArrowheads="1"/>
          </p:cNvSpPr>
          <p:nvPr/>
        </p:nvSpPr>
        <p:spPr bwMode="auto">
          <a:xfrm>
            <a:off x="0" y="323945"/>
            <a:ext cx="9144000" cy="892552"/>
          </a:xfrm>
          <a:prstGeom prst="rect">
            <a:avLst/>
          </a:prstGeom>
          <a:noFill/>
          <a:ln w="9525">
            <a:noFill/>
            <a:miter lim="800000"/>
            <a:headEnd/>
            <a:tailEnd/>
          </a:ln>
        </p:spPr>
        <p:txBody>
          <a:bodyPr>
            <a:spAutoFit/>
          </a:bodyPr>
          <a:lstStyle/>
          <a:p>
            <a:pPr algn="ctr">
              <a:spcBef>
                <a:spcPct val="50000"/>
              </a:spcBef>
              <a:defRPr/>
            </a:pPr>
            <a:r>
              <a:rPr lang="pt-BR" sz="2600" i="1" dirty="0">
                <a:latin typeface="Arial" panose="020B0604020202020204" pitchFamily="34" charset="0"/>
                <a:cs typeface="Arial" panose="020B0604020202020204" pitchFamily="34" charset="0"/>
              </a:rPr>
              <a:t>  REUSO: EFLUENTE Y BIOATIVO REDUCIENDO EL COSTO DEL ABONAMIENTO</a:t>
            </a:r>
            <a:endParaRPr lang="pt-BR" sz="2600" dirty="0">
              <a:latin typeface="Arial" panose="020B0604020202020204" pitchFamily="34" charset="0"/>
              <a:cs typeface="Arial" panose="020B0604020202020204" pitchFamily="34" charset="0"/>
            </a:endParaRPr>
          </a:p>
        </p:txBody>
      </p:sp>
      <p:sp>
        <p:nvSpPr>
          <p:cNvPr id="4" name="CaixaDeTexto 3">
            <a:extLst>
              <a:ext uri="{FF2B5EF4-FFF2-40B4-BE49-F238E27FC236}">
                <a16:creationId xmlns:a16="http://schemas.microsoft.com/office/drawing/2014/main" id="{2910F4F7-1B60-4015-A797-966B4DE409CC}"/>
              </a:ext>
            </a:extLst>
          </p:cNvPr>
          <p:cNvSpPr txBox="1"/>
          <p:nvPr/>
        </p:nvSpPr>
        <p:spPr>
          <a:xfrm>
            <a:off x="179512" y="1455167"/>
            <a:ext cx="8784976" cy="2462213"/>
          </a:xfrm>
          <a:prstGeom prst="rect">
            <a:avLst/>
          </a:prstGeom>
          <a:noFill/>
        </p:spPr>
        <p:txBody>
          <a:bodyPr wrap="square">
            <a:spAutoFit/>
          </a:bodyPr>
          <a:lstStyle/>
          <a:p>
            <a:pPr algn="just"/>
            <a:r>
              <a:rPr lang="es-ES" sz="2200" b="0" i="0" dirty="0">
                <a:solidFill>
                  <a:srgbClr val="000000"/>
                </a:solidFill>
                <a:effectLst/>
                <a:latin typeface="Arial" panose="020B0604020202020204" pitchFamily="34" charset="0"/>
                <a:cs typeface="Arial" panose="020B0604020202020204" pitchFamily="34" charset="0"/>
              </a:rPr>
              <a:t>El reuso se define como una tecnología, que consiste en un conjunto de procedimientos y técnicas, realizadas de forma combinada o aislada, con el fin de promover la reutilización del agua con un menor o mayor grado de tratamiento (MANCUSO y SANTOS, 2003).</a:t>
            </a:r>
          </a:p>
          <a:p>
            <a:pPr algn="just"/>
            <a:endParaRPr lang="es-ES" sz="2200" b="0" dirty="0">
              <a:solidFill>
                <a:srgbClr val="000000"/>
              </a:solidFill>
              <a:latin typeface="Arial" panose="020B0604020202020204" pitchFamily="34" charset="0"/>
              <a:cs typeface="Arial" panose="020B0604020202020204" pitchFamily="34" charset="0"/>
            </a:endParaRPr>
          </a:p>
          <a:p>
            <a:pPr algn="just"/>
            <a:r>
              <a:rPr lang="es-ES" sz="2200" b="0" i="0" dirty="0">
                <a:solidFill>
                  <a:srgbClr val="000000"/>
                </a:solidFill>
                <a:effectLst/>
                <a:latin typeface="Arial" panose="020B0604020202020204" pitchFamily="34" charset="0"/>
                <a:cs typeface="Arial" panose="020B0604020202020204" pitchFamily="34" charset="0"/>
              </a:rPr>
              <a:t>Además de preservar los recursos hídricos, la reutilización agrícola es una fuente de agua y nutrientes para los cultivos.</a:t>
            </a:r>
            <a:endParaRPr lang="pt-BR" sz="2200" b="0" i="0" dirty="0">
              <a:solidFill>
                <a:srgbClr val="000000"/>
              </a:solidFill>
              <a:effectLst/>
              <a:latin typeface="Arial" panose="020B0604020202020204" pitchFamily="34" charset="0"/>
              <a:cs typeface="Arial" panose="020B0604020202020204" pitchFamily="34" charset="0"/>
            </a:endParaRPr>
          </a:p>
        </p:txBody>
      </p:sp>
      <p:sp>
        <p:nvSpPr>
          <p:cNvPr id="6" name="CaixaDeTexto 5">
            <a:extLst>
              <a:ext uri="{FF2B5EF4-FFF2-40B4-BE49-F238E27FC236}">
                <a16:creationId xmlns:a16="http://schemas.microsoft.com/office/drawing/2014/main" id="{96BA77F5-E241-440E-92F4-7F5DAB591F82}"/>
              </a:ext>
            </a:extLst>
          </p:cNvPr>
          <p:cNvSpPr txBox="1"/>
          <p:nvPr/>
        </p:nvSpPr>
        <p:spPr>
          <a:xfrm>
            <a:off x="755576" y="5415607"/>
            <a:ext cx="7344816" cy="461665"/>
          </a:xfrm>
          <a:prstGeom prst="rect">
            <a:avLst/>
          </a:prstGeom>
          <a:noFill/>
        </p:spPr>
        <p:txBody>
          <a:bodyPr wrap="square">
            <a:spAutoFit/>
          </a:bodyPr>
          <a:lstStyle/>
          <a:p>
            <a:pPr algn="ctr"/>
            <a:r>
              <a:rPr lang="pt-BR" dirty="0">
                <a:latin typeface="Arial" panose="020B0604020202020204" pitchFamily="34" charset="0"/>
                <a:ea typeface="Times New Roman" panose="02020603050405020304" pitchFamily="18" charset="0"/>
                <a:cs typeface="Arial" panose="020B0604020202020204" pitchFamily="34" charset="0"/>
              </a:rPr>
              <a:t>FERTIRRIEGO POR BALANCE DE MASA</a:t>
            </a:r>
            <a:endParaRPr lang="pt-BR" dirty="0"/>
          </a:p>
        </p:txBody>
      </p:sp>
      <p:sp>
        <p:nvSpPr>
          <p:cNvPr id="3" name="Seta: para Baixo 2">
            <a:extLst>
              <a:ext uri="{FF2B5EF4-FFF2-40B4-BE49-F238E27FC236}">
                <a16:creationId xmlns:a16="http://schemas.microsoft.com/office/drawing/2014/main" id="{2A9D9E3F-928E-4A5C-B6AA-D7F94CDA5671}"/>
              </a:ext>
            </a:extLst>
          </p:cNvPr>
          <p:cNvSpPr/>
          <p:nvPr/>
        </p:nvSpPr>
        <p:spPr>
          <a:xfrm>
            <a:off x="4103948" y="4327942"/>
            <a:ext cx="648072" cy="1015657"/>
          </a:xfrm>
          <a:prstGeom prst="downArrow">
            <a:avLst/>
          </a:prstGeom>
          <a:solidFill>
            <a:srgbClr val="00B05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20256027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8" name="Text Box 6"/>
          <p:cNvSpPr txBox="1">
            <a:spLocks noChangeArrowheads="1"/>
          </p:cNvSpPr>
          <p:nvPr/>
        </p:nvSpPr>
        <p:spPr bwMode="auto">
          <a:xfrm>
            <a:off x="0" y="68367"/>
            <a:ext cx="9144000" cy="584775"/>
          </a:xfrm>
          <a:prstGeom prst="rect">
            <a:avLst/>
          </a:prstGeom>
          <a:noFill/>
          <a:ln w="9525">
            <a:noFill/>
            <a:miter lim="800000"/>
            <a:headEnd/>
            <a:tailEnd/>
          </a:ln>
        </p:spPr>
        <p:txBody>
          <a:bodyPr>
            <a:spAutoFit/>
          </a:bodyPr>
          <a:lstStyle/>
          <a:p>
            <a:pPr algn="ctr">
              <a:spcBef>
                <a:spcPct val="50000"/>
              </a:spcBef>
              <a:defRPr/>
            </a:pPr>
            <a:r>
              <a:rPr lang="pt-BR" sz="3200" i="1" dirty="0">
                <a:latin typeface="+mn-lt"/>
              </a:rPr>
              <a:t>  CONAMA</a:t>
            </a:r>
            <a:endParaRPr lang="pt-BR" sz="3200" dirty="0">
              <a:latin typeface="+mn-lt"/>
            </a:endParaRPr>
          </a:p>
        </p:txBody>
      </p:sp>
      <p:sp>
        <p:nvSpPr>
          <p:cNvPr id="7" name="Text Box 6">
            <a:extLst>
              <a:ext uri="{FF2B5EF4-FFF2-40B4-BE49-F238E27FC236}">
                <a16:creationId xmlns:a16="http://schemas.microsoft.com/office/drawing/2014/main" id="{5A0A36C2-40ED-4D9C-B981-6F90F1B85BA6}"/>
              </a:ext>
            </a:extLst>
          </p:cNvPr>
          <p:cNvSpPr txBox="1">
            <a:spLocks noChangeArrowheads="1"/>
          </p:cNvSpPr>
          <p:nvPr/>
        </p:nvSpPr>
        <p:spPr bwMode="auto">
          <a:xfrm>
            <a:off x="27710" y="836712"/>
            <a:ext cx="9054271" cy="1001941"/>
          </a:xfrm>
          <a:prstGeom prst="rect">
            <a:avLst/>
          </a:prstGeom>
          <a:noFill/>
          <a:ln w="9525">
            <a:solidFill>
              <a:schemeClr val="tx1"/>
            </a:solidFill>
            <a:miter lim="800000"/>
            <a:headEnd/>
            <a:tailEnd/>
          </a:ln>
        </p:spPr>
        <p:txBody>
          <a:bodyPr wrap="square">
            <a:spAutoFit/>
          </a:bodyPr>
          <a:lstStyle/>
          <a:p>
            <a:pPr marL="342900" indent="-342900" algn="just">
              <a:lnSpc>
                <a:spcPct val="150000"/>
              </a:lnSpc>
              <a:buFont typeface="Wingdings" panose="05000000000000000000" pitchFamily="2" charset="2"/>
              <a:buChar char="Ø"/>
              <a:defRPr/>
            </a:pPr>
            <a:r>
              <a:rPr lang="es-ES" sz="2100" b="0" dirty="0">
                <a:latin typeface="Arial" panose="020B0604020202020204" pitchFamily="34" charset="0"/>
                <a:cs typeface="Arial" panose="020B0604020202020204" pitchFamily="34" charset="0"/>
              </a:rPr>
              <a:t>La Resolución CONAMA 503 del 14 de diciembre de 2021 estableció las condiciones y normas para utilización de efluentes en fertirrigación.</a:t>
            </a:r>
          </a:p>
        </p:txBody>
      </p:sp>
      <p:pic>
        <p:nvPicPr>
          <p:cNvPr id="5" name="Imagem 4">
            <a:extLst>
              <a:ext uri="{FF2B5EF4-FFF2-40B4-BE49-F238E27FC236}">
                <a16:creationId xmlns:a16="http://schemas.microsoft.com/office/drawing/2014/main" id="{15EDBDBE-BDD2-4EB4-9056-C1CDEB6C48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504" y="2847213"/>
            <a:ext cx="8568952" cy="3149734"/>
          </a:xfrm>
          <a:prstGeom prst="rect">
            <a:avLst/>
          </a:prstGeom>
        </p:spPr>
      </p:pic>
      <p:sp>
        <p:nvSpPr>
          <p:cNvPr id="6" name="CaixaDeTexto 5">
            <a:extLst>
              <a:ext uri="{FF2B5EF4-FFF2-40B4-BE49-F238E27FC236}">
                <a16:creationId xmlns:a16="http://schemas.microsoft.com/office/drawing/2014/main" id="{6D423AC1-95A0-43FB-A713-49E369E5E0F0}"/>
              </a:ext>
            </a:extLst>
          </p:cNvPr>
          <p:cNvSpPr txBox="1"/>
          <p:nvPr/>
        </p:nvSpPr>
        <p:spPr>
          <a:xfrm>
            <a:off x="2555776" y="5821301"/>
            <a:ext cx="6264696" cy="416011"/>
          </a:xfrm>
          <a:prstGeom prst="rect">
            <a:avLst/>
          </a:prstGeom>
          <a:noFill/>
        </p:spPr>
        <p:txBody>
          <a:bodyPr wrap="square">
            <a:spAutoFit/>
          </a:bodyPr>
          <a:lstStyle/>
          <a:p>
            <a:pPr algn="just">
              <a:lnSpc>
                <a:spcPct val="150000"/>
              </a:lnSpc>
              <a:defRPr/>
            </a:pPr>
            <a:r>
              <a:rPr lang="pt-BR" sz="1600" b="0" dirty="0">
                <a:latin typeface="Arial" panose="020B0604020202020204" pitchFamily="34" charset="0"/>
                <a:cs typeface="Arial" panose="020B0604020202020204" pitchFamily="34" charset="0"/>
              </a:rPr>
              <a:t>Parte técnica de la </a:t>
            </a:r>
            <a:r>
              <a:rPr lang="es-CO" sz="1600" b="0" dirty="0">
                <a:latin typeface="Arial" panose="020B0604020202020204" pitchFamily="34" charset="0"/>
                <a:cs typeface="Arial" panose="020B0604020202020204" pitchFamily="34" charset="0"/>
              </a:rPr>
              <a:t>Resolución</a:t>
            </a:r>
            <a:r>
              <a:rPr lang="pt-BR" sz="1600" b="0" dirty="0">
                <a:latin typeface="Arial" panose="020B0604020202020204" pitchFamily="34" charset="0"/>
                <a:cs typeface="Arial" panose="020B0604020202020204" pitchFamily="34" charset="0"/>
              </a:rPr>
              <a:t>: Prof Luis Cesar Dias Drumond.</a:t>
            </a:r>
          </a:p>
        </p:txBody>
      </p:sp>
    </p:spTree>
    <p:extLst>
      <p:ext uri="{BB962C8B-B14F-4D97-AF65-F5344CB8AC3E}">
        <p14:creationId xmlns:p14="http://schemas.microsoft.com/office/powerpoint/2010/main" val="173969182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0"/>
          <p:cNvSpPr/>
          <p:nvPr/>
        </p:nvSpPr>
        <p:spPr>
          <a:xfrm>
            <a:off x="103003" y="328202"/>
            <a:ext cx="8937993" cy="833543"/>
          </a:xfrm>
          <a:prstGeom prst="rect">
            <a:avLst/>
          </a:prstGeom>
          <a:noFill/>
          <a:ln>
            <a:noFill/>
          </a:ln>
        </p:spPr>
        <p:txBody>
          <a:bodyPr spcFirstLastPara="1" wrap="square" lIns="68575" tIns="34275" rIns="68575" bIns="34275" anchor="t" anchorCtr="0">
            <a:noAutofit/>
          </a:bodyPr>
          <a:lstStyle/>
          <a:p>
            <a:pPr algn="ctr">
              <a:spcBef>
                <a:spcPts val="0"/>
              </a:spcBef>
              <a:spcAft>
                <a:spcPts val="0"/>
              </a:spcAft>
            </a:pPr>
            <a:r>
              <a:rPr lang="pt-BR" dirty="0">
                <a:latin typeface="Arial" panose="020B0604020202020204" pitchFamily="34" charset="0"/>
                <a:ea typeface="Open Sans"/>
                <a:cs typeface="Arial" panose="020B0604020202020204" pitchFamily="34" charset="0"/>
                <a:sym typeface="Open Sans"/>
              </a:rPr>
              <a:t>HDA MALHADALTA</a:t>
            </a:r>
          </a:p>
          <a:p>
            <a:pPr algn="ctr">
              <a:spcBef>
                <a:spcPts val="0"/>
              </a:spcBef>
              <a:spcAft>
                <a:spcPts val="0"/>
              </a:spcAft>
            </a:pPr>
            <a:r>
              <a:rPr lang="pt-BR" dirty="0">
                <a:latin typeface="Arial" panose="020B0604020202020204" pitchFamily="34" charset="0"/>
                <a:ea typeface="Open Sans"/>
                <a:cs typeface="Arial" panose="020B0604020202020204" pitchFamily="34" charset="0"/>
                <a:sym typeface="Open Sans"/>
              </a:rPr>
              <a:t>LEVANTE Y CEBA - </a:t>
            </a:r>
            <a:r>
              <a:rPr lang="es-CO" dirty="0">
                <a:latin typeface="Arial" panose="020B0604020202020204" pitchFamily="34" charset="0"/>
                <a:ea typeface="Calibri" panose="020F0502020204030204" pitchFamily="34" charset="0"/>
                <a:cs typeface="Arial" panose="020B0604020202020204" pitchFamily="34" charset="0"/>
              </a:rPr>
              <a:t>Empezamos en 2024</a:t>
            </a:r>
          </a:p>
          <a:p>
            <a:pPr algn="ctr">
              <a:spcBef>
                <a:spcPts val="0"/>
              </a:spcBef>
              <a:spcAft>
                <a:spcPts val="0"/>
              </a:spcAft>
            </a:pPr>
            <a:endParaRPr dirty="0">
              <a:latin typeface="Arial" panose="020B0604020202020204" pitchFamily="34" charset="0"/>
              <a:ea typeface="Open Sans"/>
              <a:cs typeface="Arial" panose="020B0604020202020204" pitchFamily="34" charset="0"/>
              <a:sym typeface="Open Sans"/>
            </a:endParaRPr>
          </a:p>
        </p:txBody>
      </p:sp>
      <p:pic>
        <p:nvPicPr>
          <p:cNvPr id="2" name="Imagem 1">
            <a:extLst>
              <a:ext uri="{FF2B5EF4-FFF2-40B4-BE49-F238E27FC236}">
                <a16:creationId xmlns:a16="http://schemas.microsoft.com/office/drawing/2014/main" id="{19DDC7E3-8CC2-1B66-4EDC-1532BFF637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12024" y="1204815"/>
            <a:ext cx="4213860" cy="4655820"/>
          </a:xfrm>
          <a:prstGeom prst="rect">
            <a:avLst/>
          </a:prstGeom>
          <a:noFill/>
          <a:ln>
            <a:noFill/>
          </a:ln>
        </p:spPr>
      </p:pic>
      <p:sp>
        <p:nvSpPr>
          <p:cNvPr id="3" name="Caixa de Texto 2">
            <a:extLst>
              <a:ext uri="{FF2B5EF4-FFF2-40B4-BE49-F238E27FC236}">
                <a16:creationId xmlns:a16="http://schemas.microsoft.com/office/drawing/2014/main" id="{093170A8-D21A-A63C-B685-586B96D3F72E}"/>
              </a:ext>
            </a:extLst>
          </p:cNvPr>
          <p:cNvSpPr txBox="1">
            <a:spLocks noChangeArrowheads="1"/>
          </p:cNvSpPr>
          <p:nvPr/>
        </p:nvSpPr>
        <p:spPr bwMode="auto">
          <a:xfrm>
            <a:off x="765080" y="1692660"/>
            <a:ext cx="3793734" cy="416011"/>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just">
              <a:lnSpc>
                <a:spcPct val="150000"/>
              </a:lnSpc>
            </a:pPr>
            <a:r>
              <a:rPr lang="es-CO" sz="1600">
                <a:latin typeface="Arial" panose="020B0604020202020204" pitchFamily="34" charset="0"/>
                <a:ea typeface="Calibri" panose="020F0502020204030204" pitchFamily="34" charset="0"/>
                <a:cs typeface="Arial" panose="020B0604020202020204" pitchFamily="34" charset="0"/>
              </a:rPr>
              <a:t>Riego Aspersión Automatizada</a:t>
            </a:r>
          </a:p>
        </p:txBody>
      </p:sp>
      <p:sp>
        <p:nvSpPr>
          <p:cNvPr id="4" name="Seta: para Baixo 3">
            <a:extLst>
              <a:ext uri="{FF2B5EF4-FFF2-40B4-BE49-F238E27FC236}">
                <a16:creationId xmlns:a16="http://schemas.microsoft.com/office/drawing/2014/main" id="{3523BC54-E4C0-A267-18F6-AA2DE5BE5192}"/>
              </a:ext>
            </a:extLst>
          </p:cNvPr>
          <p:cNvSpPr/>
          <p:nvPr/>
        </p:nvSpPr>
        <p:spPr>
          <a:xfrm rot="18974549">
            <a:off x="4638466" y="2118441"/>
            <a:ext cx="273050" cy="6096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t-BR"/>
          </a:p>
        </p:txBody>
      </p:sp>
      <p:sp>
        <p:nvSpPr>
          <p:cNvPr id="5" name="Caixa de Texto 2">
            <a:extLst>
              <a:ext uri="{FF2B5EF4-FFF2-40B4-BE49-F238E27FC236}">
                <a16:creationId xmlns:a16="http://schemas.microsoft.com/office/drawing/2014/main" id="{306E6F74-4A29-191F-69DD-0C9C13E966EA}"/>
              </a:ext>
            </a:extLst>
          </p:cNvPr>
          <p:cNvSpPr txBox="1">
            <a:spLocks noChangeArrowheads="1"/>
          </p:cNvSpPr>
          <p:nvPr/>
        </p:nvSpPr>
        <p:spPr bwMode="auto">
          <a:xfrm>
            <a:off x="5148064" y="6060698"/>
            <a:ext cx="2992485" cy="742063"/>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just">
              <a:lnSpc>
                <a:spcPct val="150000"/>
              </a:lnSpc>
            </a:pPr>
            <a:r>
              <a:rPr lang="es-CO" sz="1500" dirty="0">
                <a:latin typeface="Arial" panose="020B0604020202020204" pitchFamily="34" charset="0"/>
                <a:ea typeface="Calibri" panose="020F0502020204030204" pitchFamily="34" charset="0"/>
                <a:cs typeface="Arial" panose="020B0604020202020204" pitchFamily="34" charset="0"/>
              </a:rPr>
              <a:t>Área de confinamiento, oficina e viviendas: 12 ha</a:t>
            </a:r>
          </a:p>
        </p:txBody>
      </p:sp>
      <p:sp>
        <p:nvSpPr>
          <p:cNvPr id="8" name="Seta: para a Direita 7">
            <a:extLst>
              <a:ext uri="{FF2B5EF4-FFF2-40B4-BE49-F238E27FC236}">
                <a16:creationId xmlns:a16="http://schemas.microsoft.com/office/drawing/2014/main" id="{A303FD75-1103-B1B9-4FB1-23355C589AF5}"/>
              </a:ext>
            </a:extLst>
          </p:cNvPr>
          <p:cNvSpPr/>
          <p:nvPr/>
        </p:nvSpPr>
        <p:spPr>
          <a:xfrm rot="2880495">
            <a:off x="4280505" y="5958199"/>
            <a:ext cx="872026" cy="20499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 de Texto 2">
            <a:extLst>
              <a:ext uri="{FF2B5EF4-FFF2-40B4-BE49-F238E27FC236}">
                <a16:creationId xmlns:a16="http://schemas.microsoft.com/office/drawing/2014/main" id="{CD8FA85B-8008-7F18-3AEB-8D5BBC160F8A}"/>
              </a:ext>
            </a:extLst>
          </p:cNvPr>
          <p:cNvSpPr txBox="1">
            <a:spLocks noChangeArrowheads="1"/>
          </p:cNvSpPr>
          <p:nvPr/>
        </p:nvSpPr>
        <p:spPr bwMode="auto">
          <a:xfrm>
            <a:off x="184022" y="2289145"/>
            <a:ext cx="3957305" cy="211852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just">
              <a:lnSpc>
                <a:spcPct val="150000"/>
              </a:lnSpc>
            </a:pPr>
            <a:r>
              <a:rPr lang="es-CO" sz="1800" dirty="0">
                <a:latin typeface="Arial" panose="020B0604020202020204" pitchFamily="34" charset="0"/>
                <a:ea typeface="Calibri" panose="020F0502020204030204" pitchFamily="34" charset="0"/>
                <a:cs typeface="Arial" panose="020B0604020202020204" pitchFamily="34" charset="0"/>
              </a:rPr>
              <a:t>Total: 1.100 ha</a:t>
            </a:r>
          </a:p>
          <a:p>
            <a:pPr algn="just">
              <a:lnSpc>
                <a:spcPct val="150000"/>
              </a:lnSpc>
            </a:pPr>
            <a:r>
              <a:rPr lang="es-CO" sz="1800" dirty="0">
                <a:latin typeface="Arial" panose="020B0604020202020204" pitchFamily="34" charset="0"/>
                <a:ea typeface="Calibri" panose="020F0502020204030204" pitchFamily="34" charset="0"/>
                <a:cs typeface="Arial" panose="020B0604020202020204" pitchFamily="34" charset="0"/>
              </a:rPr>
              <a:t>Pivote Central: 334,46 ha</a:t>
            </a:r>
          </a:p>
          <a:p>
            <a:pPr algn="just">
              <a:lnSpc>
                <a:spcPct val="150000"/>
              </a:lnSpc>
            </a:pPr>
            <a:r>
              <a:rPr lang="es-CO" sz="1800" dirty="0">
                <a:latin typeface="Arial" panose="020B0604020202020204" pitchFamily="34" charset="0"/>
                <a:ea typeface="Calibri" panose="020F0502020204030204" pitchFamily="34" charset="0"/>
                <a:cs typeface="Arial" panose="020B0604020202020204" pitchFamily="34" charset="0"/>
              </a:rPr>
              <a:t>Aspersión Automatizada: 39,20 ha</a:t>
            </a:r>
          </a:p>
          <a:p>
            <a:pPr algn="just">
              <a:lnSpc>
                <a:spcPct val="150000"/>
              </a:lnSpc>
            </a:pPr>
            <a:r>
              <a:rPr lang="es-CO" sz="1800" dirty="0">
                <a:latin typeface="Arial" panose="020B0604020202020204" pitchFamily="34" charset="0"/>
                <a:ea typeface="Calibri" panose="020F0502020204030204" pitchFamily="34" charset="0"/>
                <a:cs typeface="Arial" panose="020B0604020202020204" pitchFamily="34" charset="0"/>
              </a:rPr>
              <a:t>Área con riego: 373,65 ha </a:t>
            </a:r>
          </a:p>
          <a:p>
            <a:pPr algn="just">
              <a:lnSpc>
                <a:spcPct val="150000"/>
              </a:lnSpc>
            </a:pPr>
            <a:r>
              <a:rPr lang="es-CO" sz="1800" dirty="0">
                <a:latin typeface="Arial" panose="020B0604020202020204" pitchFamily="34" charset="0"/>
                <a:ea typeface="Calibri" panose="020F0502020204030204" pitchFamily="34" charset="0"/>
                <a:cs typeface="Arial" panose="020B0604020202020204" pitchFamily="34" charset="0"/>
              </a:rPr>
              <a:t>Área sin riego: 384,35 ha</a:t>
            </a:r>
          </a:p>
        </p:txBody>
      </p:sp>
      <p:sp>
        <p:nvSpPr>
          <p:cNvPr id="10" name="Caixa de Texto 2">
            <a:extLst>
              <a:ext uri="{FF2B5EF4-FFF2-40B4-BE49-F238E27FC236}">
                <a16:creationId xmlns:a16="http://schemas.microsoft.com/office/drawing/2014/main" id="{68C5346E-AB90-96F7-9A60-7D32BA79D9FC}"/>
              </a:ext>
            </a:extLst>
          </p:cNvPr>
          <p:cNvSpPr txBox="1">
            <a:spLocks noChangeArrowheads="1"/>
          </p:cNvSpPr>
          <p:nvPr/>
        </p:nvSpPr>
        <p:spPr bwMode="auto">
          <a:xfrm>
            <a:off x="2987824" y="5250639"/>
            <a:ext cx="602684" cy="41742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just">
              <a:lnSpc>
                <a:spcPct val="150000"/>
              </a:lnSpc>
            </a:pPr>
            <a:r>
              <a:rPr lang="pt-BR" sz="1600" dirty="0">
                <a:latin typeface="Arial" panose="020B0604020202020204" pitchFamily="34" charset="0"/>
                <a:ea typeface="Calibri" panose="020F0502020204030204" pitchFamily="34" charset="0"/>
                <a:cs typeface="Arial" panose="020B0604020202020204" pitchFamily="34" charset="0"/>
              </a:rPr>
              <a:t>RIO</a:t>
            </a:r>
          </a:p>
        </p:txBody>
      </p:sp>
      <p:sp>
        <p:nvSpPr>
          <p:cNvPr id="11" name="Caixa de Texto 2">
            <a:extLst>
              <a:ext uri="{FF2B5EF4-FFF2-40B4-BE49-F238E27FC236}">
                <a16:creationId xmlns:a16="http://schemas.microsoft.com/office/drawing/2014/main" id="{BF4696AB-9D0D-F5B5-29E4-FA38D79AD53A}"/>
              </a:ext>
            </a:extLst>
          </p:cNvPr>
          <p:cNvSpPr txBox="1">
            <a:spLocks noChangeArrowheads="1"/>
          </p:cNvSpPr>
          <p:nvPr/>
        </p:nvSpPr>
        <p:spPr bwMode="auto">
          <a:xfrm>
            <a:off x="3657339" y="4169378"/>
            <a:ext cx="1274701" cy="41742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just">
              <a:lnSpc>
                <a:spcPct val="150000"/>
              </a:lnSpc>
            </a:pPr>
            <a:r>
              <a:rPr lang="es-CO" sz="1600" dirty="0">
                <a:latin typeface="Arial" panose="020B0604020202020204" pitchFamily="34" charset="0"/>
                <a:ea typeface="Calibri" panose="020F0502020204030204" pitchFamily="34" charset="0"/>
                <a:cs typeface="Arial" panose="020B0604020202020204" pitchFamily="34" charset="0"/>
              </a:rPr>
              <a:t>Carretera</a:t>
            </a:r>
          </a:p>
        </p:txBody>
      </p:sp>
      <p:sp>
        <p:nvSpPr>
          <p:cNvPr id="12" name="Seta: para a Direita 11">
            <a:extLst>
              <a:ext uri="{FF2B5EF4-FFF2-40B4-BE49-F238E27FC236}">
                <a16:creationId xmlns:a16="http://schemas.microsoft.com/office/drawing/2014/main" id="{5CDE1F45-8C85-6DEC-B945-EC2FC1BD8E74}"/>
              </a:ext>
            </a:extLst>
          </p:cNvPr>
          <p:cNvSpPr/>
          <p:nvPr/>
        </p:nvSpPr>
        <p:spPr>
          <a:xfrm rot="14481246">
            <a:off x="4042125" y="4733193"/>
            <a:ext cx="316717" cy="1369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 de Texto 2">
            <a:extLst>
              <a:ext uri="{FF2B5EF4-FFF2-40B4-BE49-F238E27FC236}">
                <a16:creationId xmlns:a16="http://schemas.microsoft.com/office/drawing/2014/main" id="{FDDEDFC2-56E9-394E-5633-951FD0DE83C3}"/>
              </a:ext>
            </a:extLst>
          </p:cNvPr>
          <p:cNvSpPr txBox="1">
            <a:spLocks noChangeArrowheads="1"/>
          </p:cNvSpPr>
          <p:nvPr/>
        </p:nvSpPr>
        <p:spPr bwMode="auto">
          <a:xfrm>
            <a:off x="6988533" y="1669626"/>
            <a:ext cx="1903947" cy="416011"/>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just">
              <a:lnSpc>
                <a:spcPct val="150000"/>
              </a:lnSpc>
            </a:pPr>
            <a:r>
              <a:rPr lang="es-CO" sz="1600" dirty="0">
                <a:latin typeface="Arial" panose="020B0604020202020204" pitchFamily="34" charset="0"/>
                <a:ea typeface="Calibri" panose="020F0502020204030204" pitchFamily="34" charset="0"/>
                <a:cs typeface="Arial" panose="020B0604020202020204" pitchFamily="34" charset="0"/>
              </a:rPr>
              <a:t>Reserva: 330 ha</a:t>
            </a:r>
          </a:p>
        </p:txBody>
      </p:sp>
      <p:sp>
        <p:nvSpPr>
          <p:cNvPr id="7" name="Seta: para a Direita 6">
            <a:extLst>
              <a:ext uri="{FF2B5EF4-FFF2-40B4-BE49-F238E27FC236}">
                <a16:creationId xmlns:a16="http://schemas.microsoft.com/office/drawing/2014/main" id="{1688296B-A532-D606-6EDF-F7E19E952170}"/>
              </a:ext>
            </a:extLst>
          </p:cNvPr>
          <p:cNvSpPr/>
          <p:nvPr/>
        </p:nvSpPr>
        <p:spPr>
          <a:xfrm rot="7891565">
            <a:off x="6598165" y="2551662"/>
            <a:ext cx="872026" cy="20499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0009899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C45F83D2-FA2F-CB7A-E2FE-0A9E6ADC59C6}"/>
              </a:ext>
            </a:extLst>
          </p:cNvPr>
          <p:cNvPicPr>
            <a:picLocks noChangeAspect="1" noChangeArrowheads="1"/>
          </p:cNvPicPr>
          <p:nvPr/>
        </p:nvPicPr>
        <p:blipFill>
          <a:blip r:embed="rId3"/>
          <a:srcRect t="3800" r="20075"/>
          <a:stretch/>
        </p:blipFill>
        <p:spPr bwMode="auto">
          <a:xfrm>
            <a:off x="917848" y="227112"/>
            <a:ext cx="7308304" cy="6597352"/>
          </a:xfrm>
          <a:prstGeom prst="rect">
            <a:avLst/>
          </a:prstGeom>
          <a:noFill/>
        </p:spPr>
      </p:pic>
      <p:sp>
        <p:nvSpPr>
          <p:cNvPr id="16388" name="Text Box 6"/>
          <p:cNvSpPr txBox="1">
            <a:spLocks noChangeArrowheads="1"/>
          </p:cNvSpPr>
          <p:nvPr/>
        </p:nvSpPr>
        <p:spPr bwMode="auto">
          <a:xfrm>
            <a:off x="0" y="404664"/>
            <a:ext cx="9144000" cy="553998"/>
          </a:xfrm>
          <a:prstGeom prst="rect">
            <a:avLst/>
          </a:prstGeom>
          <a:noFill/>
          <a:ln w="9525">
            <a:noFill/>
            <a:miter lim="800000"/>
            <a:headEnd/>
            <a:tailEnd/>
          </a:ln>
        </p:spPr>
        <p:txBody>
          <a:bodyPr>
            <a:spAutoFit/>
          </a:bodyPr>
          <a:lstStyle/>
          <a:p>
            <a:pPr algn="ctr">
              <a:spcBef>
                <a:spcPct val="50000"/>
              </a:spcBef>
              <a:defRPr/>
            </a:pPr>
            <a:r>
              <a:rPr lang="pt-BR" sz="3000" i="1" dirty="0">
                <a:latin typeface="Arial" panose="020B0604020202020204" pitchFamily="34" charset="0"/>
                <a:cs typeface="Arial" panose="020B0604020202020204" pitchFamily="34" charset="0"/>
              </a:rPr>
              <a:t>  SEPARADOR DE SÓLIDOS</a:t>
            </a:r>
          </a:p>
        </p:txBody>
      </p:sp>
    </p:spTree>
    <p:extLst>
      <p:ext uri="{BB962C8B-B14F-4D97-AF65-F5344CB8AC3E}">
        <p14:creationId xmlns:p14="http://schemas.microsoft.com/office/powerpoint/2010/main" val="282602481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8" name="Text Box 6"/>
          <p:cNvSpPr txBox="1">
            <a:spLocks noChangeArrowheads="1"/>
          </p:cNvSpPr>
          <p:nvPr/>
        </p:nvSpPr>
        <p:spPr bwMode="auto">
          <a:xfrm>
            <a:off x="251520" y="1340768"/>
            <a:ext cx="2915816" cy="1015663"/>
          </a:xfrm>
          <a:prstGeom prst="rect">
            <a:avLst/>
          </a:prstGeom>
          <a:noFill/>
          <a:ln w="9525">
            <a:noFill/>
            <a:miter lim="800000"/>
            <a:headEnd/>
            <a:tailEnd/>
          </a:ln>
        </p:spPr>
        <p:txBody>
          <a:bodyPr wrap="square">
            <a:spAutoFit/>
          </a:bodyPr>
          <a:lstStyle/>
          <a:p>
            <a:pPr algn="ctr">
              <a:spcBef>
                <a:spcPct val="50000"/>
              </a:spcBef>
              <a:defRPr/>
            </a:pPr>
            <a:r>
              <a:rPr lang="pt-BR" sz="3000" i="1" dirty="0">
                <a:latin typeface="Arial" panose="020B0604020202020204" pitchFamily="34" charset="0"/>
                <a:cs typeface="Arial" panose="020B0604020202020204" pitchFamily="34" charset="0"/>
              </a:rPr>
              <a:t>  SEPARADOR DE SÓLIDOS</a:t>
            </a:r>
          </a:p>
        </p:txBody>
      </p:sp>
      <p:pic>
        <p:nvPicPr>
          <p:cNvPr id="3" name="6275BA4D">
            <a:hlinkClick r:id="" action="ppaction://media"/>
            <a:extLst>
              <a:ext uri="{FF2B5EF4-FFF2-40B4-BE49-F238E27FC236}">
                <a16:creationId xmlns:a16="http://schemas.microsoft.com/office/drawing/2014/main" id="{D63C2B18-D526-65A1-0870-4D02D1EA7C3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90755" y="0"/>
            <a:ext cx="3857625" cy="6858000"/>
          </a:xfrm>
          <a:prstGeom prst="rect">
            <a:avLst/>
          </a:prstGeom>
        </p:spPr>
      </p:pic>
    </p:spTree>
    <p:extLst>
      <p:ext uri="{BB962C8B-B14F-4D97-AF65-F5344CB8AC3E}">
        <p14:creationId xmlns:p14="http://schemas.microsoft.com/office/powerpoint/2010/main" val="39371806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Imagem 4" descr="Pessoa andando na areia&#10;&#10;Descrição gerada automaticamente">
            <a:extLst>
              <a:ext uri="{FF2B5EF4-FFF2-40B4-BE49-F238E27FC236}">
                <a16:creationId xmlns:a16="http://schemas.microsoft.com/office/drawing/2014/main" id="{C3659D33-5D90-443F-BEE1-65D3454040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CaixaDeTexto 3">
            <a:extLst>
              <a:ext uri="{FF2B5EF4-FFF2-40B4-BE49-F238E27FC236}">
                <a16:creationId xmlns:a16="http://schemas.microsoft.com/office/drawing/2014/main" id="{3615A6FC-941C-48DC-9E0B-F8A4606ADD67}"/>
              </a:ext>
            </a:extLst>
          </p:cNvPr>
          <p:cNvSpPr txBox="1"/>
          <p:nvPr/>
        </p:nvSpPr>
        <p:spPr>
          <a:xfrm>
            <a:off x="201657" y="260648"/>
            <a:ext cx="8964488" cy="1292662"/>
          </a:xfrm>
          <a:prstGeom prst="rect">
            <a:avLst/>
          </a:prstGeom>
          <a:noFill/>
        </p:spPr>
        <p:txBody>
          <a:bodyPr wrap="square">
            <a:spAutoFit/>
          </a:bodyPr>
          <a:lstStyle/>
          <a:p>
            <a:pPr algn="ctr"/>
            <a:r>
              <a:rPr lang="pt-BR" sz="2600" dirty="0">
                <a:latin typeface="Arial" panose="020B0604020202020204" pitchFamily="34" charset="0"/>
                <a:cs typeface="Arial" panose="020B0604020202020204" pitchFamily="34" charset="0"/>
              </a:rPr>
              <a:t>COMPOST ENRIQUECIDO CON ROCA FOSFÓRICA Y YESO (</a:t>
            </a:r>
            <a:r>
              <a:rPr lang="pt-BR" sz="2600" u="sng" dirty="0">
                <a:latin typeface="Arial" panose="020B0604020202020204" pitchFamily="34" charset="0"/>
                <a:cs typeface="Arial" panose="020B0604020202020204" pitchFamily="34" charset="0"/>
              </a:rPr>
              <a:t>BIOATIVO</a:t>
            </a:r>
            <a:r>
              <a:rPr lang="pt-BR" sz="2600" dirty="0">
                <a:latin typeface="Arial" panose="020B0604020202020204" pitchFamily="34" charset="0"/>
                <a:cs typeface="Arial" panose="020B0604020202020204" pitchFamily="34" charset="0"/>
              </a:rPr>
              <a:t>) PARA ABONAMIENTO DE PASTO CON RIEGO Y SIN RIEGO</a:t>
            </a:r>
          </a:p>
        </p:txBody>
      </p:sp>
    </p:spTree>
    <p:extLst>
      <p:ext uri="{BB962C8B-B14F-4D97-AF65-F5344CB8AC3E}">
        <p14:creationId xmlns:p14="http://schemas.microsoft.com/office/powerpoint/2010/main" val="4002300894"/>
      </p:ext>
    </p:extLst>
  </p:cSld>
  <p:clrMapOvr>
    <a:masterClrMapping/>
  </p:clrMapOvr>
  <p:transition>
    <p:push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9DD002F5-05AF-4A54-847E-1F82B1468D86}"/>
              </a:ext>
            </a:extLst>
          </p:cNvPr>
          <p:cNvSpPr/>
          <p:nvPr/>
        </p:nvSpPr>
        <p:spPr>
          <a:xfrm>
            <a:off x="0" y="188640"/>
            <a:ext cx="9144000" cy="523220"/>
          </a:xfrm>
          <a:prstGeom prst="rect">
            <a:avLst/>
          </a:prstGeom>
        </p:spPr>
        <p:txBody>
          <a:bodyPr wrap="square">
            <a:spAutoFit/>
          </a:bodyPr>
          <a:lstStyle/>
          <a:p>
            <a:pPr algn="ctr"/>
            <a:r>
              <a:rPr lang="es-ES" sz="2800" dirty="0">
                <a:latin typeface="Arial" panose="020B0604020202020204" pitchFamily="34" charset="0"/>
                <a:cs typeface="Arial" panose="020B0604020202020204" pitchFamily="34" charset="0"/>
              </a:rPr>
              <a:t>BALANCE CON APLICACIÓN DE BIOATIVO</a:t>
            </a:r>
            <a:endParaRPr lang="pt-BR" sz="2800" dirty="0">
              <a:latin typeface="Arial" panose="020B0604020202020204" pitchFamily="34" charset="0"/>
              <a:cs typeface="Arial" panose="020B0604020202020204" pitchFamily="34" charset="0"/>
            </a:endParaRPr>
          </a:p>
        </p:txBody>
      </p:sp>
      <p:pic>
        <p:nvPicPr>
          <p:cNvPr id="5" name="Imagem 4" descr="Tabela&#10;&#10;Descrição gerada automaticamente">
            <a:extLst>
              <a:ext uri="{FF2B5EF4-FFF2-40B4-BE49-F238E27FC236}">
                <a16:creationId xmlns:a16="http://schemas.microsoft.com/office/drawing/2014/main" id="{702298B4-9A74-48D1-9723-60079E4625CA}"/>
              </a:ext>
            </a:extLst>
          </p:cNvPr>
          <p:cNvPicPr>
            <a:picLocks noChangeAspect="1"/>
          </p:cNvPicPr>
          <p:nvPr/>
        </p:nvPicPr>
        <p:blipFill rotWithShape="1">
          <a:blip r:embed="rId3">
            <a:extLst>
              <a:ext uri="{28A0092B-C50C-407E-A947-70E740481C1C}">
                <a14:useLocalDpi xmlns:a14="http://schemas.microsoft.com/office/drawing/2010/main" val="0"/>
              </a:ext>
            </a:extLst>
          </a:blip>
          <a:srcRect l="1" t="29001" r="21923" b="18147"/>
          <a:stretch/>
        </p:blipFill>
        <p:spPr>
          <a:xfrm>
            <a:off x="25418" y="1142747"/>
            <a:ext cx="4072726" cy="4901235"/>
          </a:xfrm>
          <a:prstGeom prst="rect">
            <a:avLst/>
          </a:prstGeom>
        </p:spPr>
      </p:pic>
      <p:graphicFrame>
        <p:nvGraphicFramePr>
          <p:cNvPr id="2" name="Objeto 1">
            <a:extLst>
              <a:ext uri="{FF2B5EF4-FFF2-40B4-BE49-F238E27FC236}">
                <a16:creationId xmlns:a16="http://schemas.microsoft.com/office/drawing/2014/main" id="{7EE9A680-C0ED-24F0-274F-9793FB554786}"/>
              </a:ext>
            </a:extLst>
          </p:cNvPr>
          <p:cNvGraphicFramePr>
            <a:graphicFrameLocks noChangeAspect="1"/>
          </p:cNvGraphicFramePr>
          <p:nvPr/>
        </p:nvGraphicFramePr>
        <p:xfrm>
          <a:off x="3707904" y="1303009"/>
          <a:ext cx="5220072" cy="1587690"/>
        </p:xfrm>
        <a:graphic>
          <a:graphicData uri="http://schemas.openxmlformats.org/presentationml/2006/ole">
            <mc:AlternateContent xmlns:mc="http://schemas.openxmlformats.org/markup-compatibility/2006">
              <mc:Choice xmlns:v="urn:schemas-microsoft-com:vml" Requires="v">
                <p:oleObj name="Worksheet" r:id="rId4" imgW="4206240" imgH="1280254" progId="Excel.Sheet.12">
                  <p:embed/>
                </p:oleObj>
              </mc:Choice>
              <mc:Fallback>
                <p:oleObj name="Worksheet" r:id="rId4" imgW="4206240" imgH="1280254" progId="Excel.Sheet.12">
                  <p:embed/>
                  <p:pic>
                    <p:nvPicPr>
                      <p:cNvPr id="2" name="Objeto 1">
                        <a:extLst>
                          <a:ext uri="{FF2B5EF4-FFF2-40B4-BE49-F238E27FC236}">
                            <a16:creationId xmlns:a16="http://schemas.microsoft.com/office/drawing/2014/main" id="{7EE9A680-C0ED-24F0-274F-9793FB554786}"/>
                          </a:ext>
                        </a:extLst>
                      </p:cNvPr>
                      <p:cNvPicPr/>
                      <p:nvPr/>
                    </p:nvPicPr>
                    <p:blipFill>
                      <a:blip r:embed="rId5"/>
                      <a:stretch>
                        <a:fillRect/>
                      </a:stretch>
                    </p:blipFill>
                    <p:spPr>
                      <a:xfrm>
                        <a:off x="3707904" y="1303009"/>
                        <a:ext cx="5220072" cy="1587690"/>
                      </a:xfrm>
                      <a:prstGeom prst="rect">
                        <a:avLst/>
                      </a:prstGeom>
                    </p:spPr>
                  </p:pic>
                </p:oleObj>
              </mc:Fallback>
            </mc:AlternateContent>
          </a:graphicData>
        </a:graphic>
      </p:graphicFrame>
    </p:spTree>
    <p:extLst>
      <p:ext uri="{BB962C8B-B14F-4D97-AF65-F5344CB8AC3E}">
        <p14:creationId xmlns:p14="http://schemas.microsoft.com/office/powerpoint/2010/main" val="15561697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9DD002F5-05AF-4A54-847E-1F82B1468D86}"/>
              </a:ext>
            </a:extLst>
          </p:cNvPr>
          <p:cNvSpPr/>
          <p:nvPr/>
        </p:nvSpPr>
        <p:spPr>
          <a:xfrm>
            <a:off x="0" y="188640"/>
            <a:ext cx="9144000" cy="1292662"/>
          </a:xfrm>
          <a:prstGeom prst="rect">
            <a:avLst/>
          </a:prstGeom>
        </p:spPr>
        <p:txBody>
          <a:bodyPr wrap="square">
            <a:spAutoFit/>
          </a:bodyPr>
          <a:lstStyle/>
          <a:p>
            <a:pPr algn="ctr"/>
            <a:r>
              <a:rPr lang="pt-BR" sz="2600" dirty="0">
                <a:latin typeface="Arial" panose="020B0604020202020204" pitchFamily="34" charset="0"/>
                <a:cs typeface="Arial" panose="020B0604020202020204" pitchFamily="34" charset="0"/>
              </a:rPr>
              <a:t>ABONAMIENTO PIVOTE 108 ha</a:t>
            </a:r>
          </a:p>
          <a:p>
            <a:pPr algn="ctr"/>
            <a:r>
              <a:rPr lang="pt-BR" sz="2600" dirty="0">
                <a:latin typeface="Arial" panose="020B0604020202020204" pitchFamily="34" charset="0"/>
                <a:cs typeface="Arial" panose="020B0604020202020204" pitchFamily="34" charset="0"/>
              </a:rPr>
              <a:t>CARGA 8 UGG/</a:t>
            </a:r>
            <a:r>
              <a:rPr lang="pt-BR" sz="2600" dirty="0" err="1">
                <a:latin typeface="Arial" panose="020B0604020202020204" pitchFamily="34" charset="0"/>
                <a:cs typeface="Arial" panose="020B0604020202020204" pitchFamily="34" charset="0"/>
              </a:rPr>
              <a:t>ha.año</a:t>
            </a:r>
            <a:endParaRPr lang="pt-BR" sz="2600" dirty="0">
              <a:latin typeface="Arial" panose="020B0604020202020204" pitchFamily="34" charset="0"/>
              <a:cs typeface="Arial" panose="020B0604020202020204" pitchFamily="34" charset="0"/>
            </a:endParaRPr>
          </a:p>
          <a:p>
            <a:pPr algn="ctr"/>
            <a:r>
              <a:rPr lang="pt-BR" sz="2600" dirty="0">
                <a:latin typeface="Arial" panose="020B0604020202020204" pitchFamily="34" charset="0"/>
                <a:cs typeface="Arial" panose="020B0604020202020204" pitchFamily="34" charset="0"/>
              </a:rPr>
              <a:t>UTILIZACIÓN DEL BIOATIVO</a:t>
            </a:r>
          </a:p>
        </p:txBody>
      </p:sp>
      <p:graphicFrame>
        <p:nvGraphicFramePr>
          <p:cNvPr id="6" name="Objeto 5">
            <a:extLst>
              <a:ext uri="{FF2B5EF4-FFF2-40B4-BE49-F238E27FC236}">
                <a16:creationId xmlns:a16="http://schemas.microsoft.com/office/drawing/2014/main" id="{DFEC563B-7AEC-C195-6352-53BB7C233E5E}"/>
              </a:ext>
            </a:extLst>
          </p:cNvPr>
          <p:cNvGraphicFramePr>
            <a:graphicFrameLocks noChangeAspect="1"/>
          </p:cNvGraphicFramePr>
          <p:nvPr/>
        </p:nvGraphicFramePr>
        <p:xfrm>
          <a:off x="0" y="1890328"/>
          <a:ext cx="9144000" cy="2114736"/>
        </p:xfrm>
        <a:graphic>
          <a:graphicData uri="http://schemas.openxmlformats.org/presentationml/2006/ole">
            <mc:AlternateContent xmlns:mc="http://schemas.openxmlformats.org/markup-compatibility/2006">
              <mc:Choice xmlns:v="urn:schemas-microsoft-com:vml" Requires="v">
                <p:oleObj name="Worksheet" r:id="rId3" imgW="9349846" imgH="2156664" progId="Excel.Sheet.12">
                  <p:embed/>
                </p:oleObj>
              </mc:Choice>
              <mc:Fallback>
                <p:oleObj name="Worksheet" r:id="rId3" imgW="9349846" imgH="2156664" progId="Excel.Sheet.12">
                  <p:embed/>
                  <p:pic>
                    <p:nvPicPr>
                      <p:cNvPr id="6" name="Objeto 5">
                        <a:extLst>
                          <a:ext uri="{FF2B5EF4-FFF2-40B4-BE49-F238E27FC236}">
                            <a16:creationId xmlns:a16="http://schemas.microsoft.com/office/drawing/2014/main" id="{DFEC563B-7AEC-C195-6352-53BB7C233E5E}"/>
                          </a:ext>
                        </a:extLst>
                      </p:cNvPr>
                      <p:cNvPicPr/>
                      <p:nvPr/>
                    </p:nvPicPr>
                    <p:blipFill>
                      <a:blip r:embed="rId4"/>
                      <a:stretch>
                        <a:fillRect/>
                      </a:stretch>
                    </p:blipFill>
                    <p:spPr>
                      <a:xfrm>
                        <a:off x="0" y="1890328"/>
                        <a:ext cx="9144000" cy="2114736"/>
                      </a:xfrm>
                      <a:prstGeom prst="rect">
                        <a:avLst/>
                      </a:prstGeom>
                    </p:spPr>
                  </p:pic>
                </p:oleObj>
              </mc:Fallback>
            </mc:AlternateContent>
          </a:graphicData>
        </a:graphic>
      </p:graphicFrame>
    </p:spTree>
    <p:extLst>
      <p:ext uri="{BB962C8B-B14F-4D97-AF65-F5344CB8AC3E}">
        <p14:creationId xmlns:p14="http://schemas.microsoft.com/office/powerpoint/2010/main" val="281539675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9DD002F5-05AF-4A54-847E-1F82B1468D86}"/>
              </a:ext>
            </a:extLst>
          </p:cNvPr>
          <p:cNvSpPr/>
          <p:nvPr/>
        </p:nvSpPr>
        <p:spPr>
          <a:xfrm>
            <a:off x="0" y="188640"/>
            <a:ext cx="9144000" cy="1292662"/>
          </a:xfrm>
          <a:prstGeom prst="rect">
            <a:avLst/>
          </a:prstGeom>
        </p:spPr>
        <p:txBody>
          <a:bodyPr wrap="square">
            <a:spAutoFit/>
          </a:bodyPr>
          <a:lstStyle/>
          <a:p>
            <a:pPr algn="ctr"/>
            <a:r>
              <a:rPr lang="pt-BR" sz="2600" dirty="0">
                <a:latin typeface="Arial" panose="020B0604020202020204" pitchFamily="34" charset="0"/>
                <a:cs typeface="Arial" panose="020B0604020202020204" pitchFamily="34" charset="0"/>
              </a:rPr>
              <a:t>ABONAMIENTO ÁREA SIN RIEGO 650 ha</a:t>
            </a:r>
          </a:p>
          <a:p>
            <a:pPr algn="ctr"/>
            <a:r>
              <a:rPr lang="pt-BR" sz="2600" dirty="0">
                <a:latin typeface="Arial" panose="020B0604020202020204" pitchFamily="34" charset="0"/>
                <a:cs typeface="Arial" panose="020B0604020202020204" pitchFamily="34" charset="0"/>
              </a:rPr>
              <a:t>CARGA 2,4 UGG/</a:t>
            </a:r>
            <a:r>
              <a:rPr lang="pt-BR" sz="2600" dirty="0" err="1">
                <a:latin typeface="Arial" panose="020B0604020202020204" pitchFamily="34" charset="0"/>
                <a:cs typeface="Arial" panose="020B0604020202020204" pitchFamily="34" charset="0"/>
              </a:rPr>
              <a:t>ha.año</a:t>
            </a:r>
            <a:endParaRPr lang="pt-BR" sz="2600" dirty="0">
              <a:latin typeface="Arial" panose="020B0604020202020204" pitchFamily="34" charset="0"/>
              <a:cs typeface="Arial" panose="020B0604020202020204" pitchFamily="34" charset="0"/>
            </a:endParaRPr>
          </a:p>
          <a:p>
            <a:pPr algn="ctr"/>
            <a:r>
              <a:rPr lang="pt-BR" sz="2600" dirty="0">
                <a:latin typeface="Arial" panose="020B0604020202020204" pitchFamily="34" charset="0"/>
                <a:cs typeface="Arial" panose="020B0604020202020204" pitchFamily="34" charset="0"/>
              </a:rPr>
              <a:t>UTILIZACIÓN DEL BIOATIVO</a:t>
            </a:r>
          </a:p>
        </p:txBody>
      </p:sp>
      <p:graphicFrame>
        <p:nvGraphicFramePr>
          <p:cNvPr id="2" name="Objeto 1">
            <a:extLst>
              <a:ext uri="{FF2B5EF4-FFF2-40B4-BE49-F238E27FC236}">
                <a16:creationId xmlns:a16="http://schemas.microsoft.com/office/drawing/2014/main" id="{D3DE87C4-2ADE-3B32-488A-4CFC2A279F25}"/>
              </a:ext>
            </a:extLst>
          </p:cNvPr>
          <p:cNvGraphicFramePr>
            <a:graphicFrameLocks noChangeAspect="1"/>
          </p:cNvGraphicFramePr>
          <p:nvPr/>
        </p:nvGraphicFramePr>
        <p:xfrm>
          <a:off x="72008" y="1600448"/>
          <a:ext cx="9036496" cy="2089874"/>
        </p:xfrm>
        <a:graphic>
          <a:graphicData uri="http://schemas.openxmlformats.org/presentationml/2006/ole">
            <mc:AlternateContent xmlns:mc="http://schemas.openxmlformats.org/markup-compatibility/2006">
              <mc:Choice xmlns:v="urn:schemas-microsoft-com:vml" Requires="v">
                <p:oleObj name="Worksheet" r:id="rId3" imgW="9349846" imgH="2156664" progId="Excel.Sheet.12">
                  <p:embed/>
                </p:oleObj>
              </mc:Choice>
              <mc:Fallback>
                <p:oleObj name="Worksheet" r:id="rId3" imgW="9349846" imgH="2156664" progId="Excel.Sheet.12">
                  <p:embed/>
                  <p:pic>
                    <p:nvPicPr>
                      <p:cNvPr id="2" name="Objeto 1">
                        <a:extLst>
                          <a:ext uri="{FF2B5EF4-FFF2-40B4-BE49-F238E27FC236}">
                            <a16:creationId xmlns:a16="http://schemas.microsoft.com/office/drawing/2014/main" id="{D3DE87C4-2ADE-3B32-488A-4CFC2A279F25}"/>
                          </a:ext>
                        </a:extLst>
                      </p:cNvPr>
                      <p:cNvPicPr/>
                      <p:nvPr/>
                    </p:nvPicPr>
                    <p:blipFill>
                      <a:blip r:embed="rId4"/>
                      <a:stretch>
                        <a:fillRect/>
                      </a:stretch>
                    </p:blipFill>
                    <p:spPr>
                      <a:xfrm>
                        <a:off x="72008" y="1600448"/>
                        <a:ext cx="9036496" cy="2089874"/>
                      </a:xfrm>
                      <a:prstGeom prst="rect">
                        <a:avLst/>
                      </a:prstGeom>
                    </p:spPr>
                  </p:pic>
                </p:oleObj>
              </mc:Fallback>
            </mc:AlternateContent>
          </a:graphicData>
        </a:graphic>
      </p:graphicFrame>
    </p:spTree>
    <p:extLst>
      <p:ext uri="{BB962C8B-B14F-4D97-AF65-F5344CB8AC3E}">
        <p14:creationId xmlns:p14="http://schemas.microsoft.com/office/powerpoint/2010/main" val="200019681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Imagem 3" descr="Uma imagem contendo ao ar livre, homem, lado, rua&#10;&#10;Descrição gerada automaticamente">
            <a:extLst>
              <a:ext uri="{FF2B5EF4-FFF2-40B4-BE49-F238E27FC236}">
                <a16:creationId xmlns:a16="http://schemas.microsoft.com/office/drawing/2014/main" id="{D8FE67BF-2EAE-F0CF-60E4-0A04FFF961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857250"/>
            <a:ext cx="6858000" cy="5143500"/>
          </a:xfrm>
          <a:prstGeom prst="rect">
            <a:avLst/>
          </a:prstGeom>
        </p:spPr>
      </p:pic>
      <p:sp>
        <p:nvSpPr>
          <p:cNvPr id="16388" name="Text Box 6"/>
          <p:cNvSpPr txBox="1">
            <a:spLocks noChangeArrowheads="1"/>
          </p:cNvSpPr>
          <p:nvPr/>
        </p:nvSpPr>
        <p:spPr bwMode="auto">
          <a:xfrm>
            <a:off x="0" y="404664"/>
            <a:ext cx="9144000" cy="553998"/>
          </a:xfrm>
          <a:prstGeom prst="rect">
            <a:avLst/>
          </a:prstGeom>
          <a:noFill/>
          <a:ln w="9525">
            <a:noFill/>
            <a:miter lim="800000"/>
            <a:headEnd/>
            <a:tailEnd/>
          </a:ln>
        </p:spPr>
        <p:txBody>
          <a:bodyPr>
            <a:spAutoFit/>
          </a:bodyPr>
          <a:lstStyle/>
          <a:p>
            <a:pPr algn="ctr">
              <a:spcBef>
                <a:spcPct val="50000"/>
              </a:spcBef>
              <a:defRPr/>
            </a:pPr>
            <a:r>
              <a:rPr lang="pt-BR" sz="3000" i="1" dirty="0">
                <a:latin typeface="Arial" panose="020B0604020202020204" pitchFamily="34" charset="0"/>
                <a:cs typeface="Arial" panose="020B0604020202020204" pitchFamily="34" charset="0"/>
              </a:rPr>
              <a:t>  LAGUNA</a:t>
            </a:r>
          </a:p>
        </p:txBody>
      </p:sp>
    </p:spTree>
    <p:extLst>
      <p:ext uri="{BB962C8B-B14F-4D97-AF65-F5344CB8AC3E}">
        <p14:creationId xmlns:p14="http://schemas.microsoft.com/office/powerpoint/2010/main" val="244574265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Imagem 3" descr="Trem verde na grama&#10;&#10;Descrição gerada automaticamente com confiança média">
            <a:extLst>
              <a:ext uri="{FF2B5EF4-FFF2-40B4-BE49-F238E27FC236}">
                <a16:creationId xmlns:a16="http://schemas.microsoft.com/office/drawing/2014/main" id="{47DC8560-705E-8E5B-F46E-96D90B956A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388" name="Text Box 6"/>
          <p:cNvSpPr txBox="1">
            <a:spLocks noChangeArrowheads="1"/>
          </p:cNvSpPr>
          <p:nvPr/>
        </p:nvSpPr>
        <p:spPr bwMode="auto">
          <a:xfrm>
            <a:off x="0" y="404664"/>
            <a:ext cx="9144000" cy="553998"/>
          </a:xfrm>
          <a:prstGeom prst="rect">
            <a:avLst/>
          </a:prstGeom>
          <a:noFill/>
          <a:ln w="9525">
            <a:noFill/>
            <a:miter lim="800000"/>
            <a:headEnd/>
            <a:tailEnd/>
          </a:ln>
        </p:spPr>
        <p:txBody>
          <a:bodyPr>
            <a:spAutoFit/>
          </a:bodyPr>
          <a:lstStyle/>
          <a:p>
            <a:pPr algn="ctr">
              <a:spcBef>
                <a:spcPct val="50000"/>
              </a:spcBef>
              <a:defRPr/>
            </a:pPr>
            <a:r>
              <a:rPr lang="pt-BR" sz="3000" i="1" dirty="0">
                <a:latin typeface="Arial" panose="020B0604020202020204" pitchFamily="34" charset="0"/>
                <a:cs typeface="Arial" panose="020B0604020202020204" pitchFamily="34" charset="0"/>
              </a:rPr>
              <a:t>  BIODIGESTOR</a:t>
            </a:r>
          </a:p>
        </p:txBody>
      </p:sp>
    </p:spTree>
    <p:extLst>
      <p:ext uri="{BB962C8B-B14F-4D97-AF65-F5344CB8AC3E}">
        <p14:creationId xmlns:p14="http://schemas.microsoft.com/office/powerpoint/2010/main" val="193109100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Imagem 3" descr="Pessoas em gramado&#10;&#10;Descrição gerada automaticamente com confiança média">
            <a:extLst>
              <a:ext uri="{FF2B5EF4-FFF2-40B4-BE49-F238E27FC236}">
                <a16:creationId xmlns:a16="http://schemas.microsoft.com/office/drawing/2014/main" id="{8BA66250-B35F-705D-87BD-90FEB68E82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388" name="Text Box 6"/>
          <p:cNvSpPr txBox="1">
            <a:spLocks noChangeArrowheads="1"/>
          </p:cNvSpPr>
          <p:nvPr/>
        </p:nvSpPr>
        <p:spPr bwMode="auto">
          <a:xfrm>
            <a:off x="-324544" y="404664"/>
            <a:ext cx="9144000" cy="553998"/>
          </a:xfrm>
          <a:prstGeom prst="rect">
            <a:avLst/>
          </a:prstGeom>
          <a:noFill/>
          <a:ln w="9525">
            <a:noFill/>
            <a:miter lim="800000"/>
            <a:headEnd/>
            <a:tailEnd/>
          </a:ln>
        </p:spPr>
        <p:txBody>
          <a:bodyPr>
            <a:spAutoFit/>
          </a:bodyPr>
          <a:lstStyle/>
          <a:p>
            <a:pPr algn="ctr">
              <a:spcBef>
                <a:spcPct val="50000"/>
              </a:spcBef>
              <a:defRPr/>
            </a:pPr>
            <a:r>
              <a:rPr lang="pt-BR" sz="3000" i="1" dirty="0">
                <a:latin typeface="Arial" panose="020B0604020202020204" pitchFamily="34" charset="0"/>
                <a:cs typeface="Arial" panose="020B0604020202020204" pitchFamily="34" charset="0"/>
              </a:rPr>
              <a:t>  GENERADOR DE ENERGÍA</a:t>
            </a:r>
          </a:p>
        </p:txBody>
      </p:sp>
    </p:spTree>
    <p:extLst>
      <p:ext uri="{BB962C8B-B14F-4D97-AF65-F5344CB8AC3E}">
        <p14:creationId xmlns:p14="http://schemas.microsoft.com/office/powerpoint/2010/main" val="315802300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A5B75E03-D822-9972-D595-136AF04E3284}"/>
              </a:ext>
            </a:extLst>
          </p:cNvPr>
          <p:cNvSpPr/>
          <p:nvPr/>
        </p:nvSpPr>
        <p:spPr>
          <a:xfrm>
            <a:off x="0" y="44624"/>
            <a:ext cx="9144000" cy="430887"/>
          </a:xfrm>
          <a:prstGeom prst="rect">
            <a:avLst/>
          </a:prstGeom>
        </p:spPr>
        <p:txBody>
          <a:bodyPr wrap="square">
            <a:spAutoFit/>
          </a:bodyPr>
          <a:lstStyle/>
          <a:p>
            <a:pPr algn="ctr"/>
            <a:r>
              <a:rPr lang="es-ES" sz="2200" dirty="0">
                <a:latin typeface="Arial" panose="020B0604020202020204" pitchFamily="34" charset="0"/>
                <a:cs typeface="Arial" panose="020B0604020202020204" pitchFamily="34" charset="0"/>
              </a:rPr>
              <a:t>BALANCE CON APLICACIÓN DE EFLUENTE LIQUIDO EN PIVOTE</a:t>
            </a:r>
            <a:endParaRPr lang="pt-BR" sz="2200" dirty="0">
              <a:latin typeface="Arial" panose="020B0604020202020204" pitchFamily="34" charset="0"/>
              <a:cs typeface="Arial" panose="020B0604020202020204" pitchFamily="34" charset="0"/>
            </a:endParaRPr>
          </a:p>
        </p:txBody>
      </p:sp>
      <p:graphicFrame>
        <p:nvGraphicFramePr>
          <p:cNvPr id="2" name="Objeto 1">
            <a:extLst>
              <a:ext uri="{FF2B5EF4-FFF2-40B4-BE49-F238E27FC236}">
                <a16:creationId xmlns:a16="http://schemas.microsoft.com/office/drawing/2014/main" id="{A5A2C67D-5B03-DFCD-2DE2-570C441800A9}"/>
              </a:ext>
            </a:extLst>
          </p:cNvPr>
          <p:cNvGraphicFramePr>
            <a:graphicFrameLocks noChangeAspect="1"/>
          </p:cNvGraphicFramePr>
          <p:nvPr>
            <p:extLst>
              <p:ext uri="{D42A27DB-BD31-4B8C-83A1-F6EECF244321}">
                <p14:modId xmlns:p14="http://schemas.microsoft.com/office/powerpoint/2010/main" val="1193973448"/>
              </p:ext>
            </p:extLst>
          </p:nvPr>
        </p:nvGraphicFramePr>
        <p:xfrm>
          <a:off x="110564" y="692696"/>
          <a:ext cx="8922872" cy="5832648"/>
        </p:xfrm>
        <a:graphic>
          <a:graphicData uri="http://schemas.openxmlformats.org/presentationml/2006/ole">
            <mc:AlternateContent xmlns:mc="http://schemas.openxmlformats.org/markup-compatibility/2006">
              <mc:Choice xmlns:v="urn:schemas-microsoft-com:vml" Requires="v">
                <p:oleObj name="Worksheet" r:id="rId3" imgW="7086511" imgH="4632837" progId="Excel.Sheet.8">
                  <p:embed/>
                </p:oleObj>
              </mc:Choice>
              <mc:Fallback>
                <p:oleObj name="Worksheet" r:id="rId3" imgW="7086511" imgH="4632837" progId="Excel.Sheet.8">
                  <p:embed/>
                  <p:pic>
                    <p:nvPicPr>
                      <p:cNvPr id="0" name=""/>
                      <p:cNvPicPr/>
                      <p:nvPr/>
                    </p:nvPicPr>
                    <p:blipFill>
                      <a:blip r:embed="rId4"/>
                      <a:stretch>
                        <a:fillRect/>
                      </a:stretch>
                    </p:blipFill>
                    <p:spPr>
                      <a:xfrm>
                        <a:off x="110564" y="692696"/>
                        <a:ext cx="8922872" cy="5832648"/>
                      </a:xfrm>
                      <a:prstGeom prst="rect">
                        <a:avLst/>
                      </a:prstGeom>
                    </p:spPr>
                  </p:pic>
                </p:oleObj>
              </mc:Fallback>
            </mc:AlternateContent>
          </a:graphicData>
        </a:graphic>
      </p:graphicFrame>
      <p:sp>
        <p:nvSpPr>
          <p:cNvPr id="3" name="Retângulo: Cantos Arredondados 2">
            <a:extLst>
              <a:ext uri="{FF2B5EF4-FFF2-40B4-BE49-F238E27FC236}">
                <a16:creationId xmlns:a16="http://schemas.microsoft.com/office/drawing/2014/main" id="{3E47EBDC-1A3F-5ADB-B295-8A9D17A6C0BB}"/>
              </a:ext>
            </a:extLst>
          </p:cNvPr>
          <p:cNvSpPr/>
          <p:nvPr/>
        </p:nvSpPr>
        <p:spPr>
          <a:xfrm>
            <a:off x="5148064" y="6237312"/>
            <a:ext cx="1368152" cy="288032"/>
          </a:xfrm>
          <a:prstGeom prst="roundRect">
            <a:avLst/>
          </a:prstGeom>
          <a:noFill/>
          <a:ln w="38100">
            <a:solidFill>
              <a:srgbClr val="CB06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45141615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0"/>
          <p:cNvSpPr/>
          <p:nvPr/>
        </p:nvSpPr>
        <p:spPr>
          <a:xfrm>
            <a:off x="2579324" y="999292"/>
            <a:ext cx="4584964" cy="436501"/>
          </a:xfrm>
          <a:prstGeom prst="rect">
            <a:avLst/>
          </a:prstGeom>
          <a:noFill/>
          <a:ln>
            <a:noFill/>
          </a:ln>
        </p:spPr>
        <p:txBody>
          <a:bodyPr spcFirstLastPara="1" wrap="square" lIns="68575" tIns="34275" rIns="68575" bIns="34275" anchor="t" anchorCtr="0">
            <a:noAutofit/>
          </a:bodyPr>
          <a:lstStyle/>
          <a:p>
            <a:pPr algn="ctr">
              <a:spcBef>
                <a:spcPts val="0"/>
              </a:spcBef>
              <a:spcAft>
                <a:spcPts val="0"/>
              </a:spcAft>
            </a:pPr>
            <a:r>
              <a:rPr lang="pt-BR" sz="3000" dirty="0">
                <a:latin typeface="Arial" panose="020B0604020202020204" pitchFamily="34" charset="0"/>
                <a:ea typeface="Open Sans"/>
                <a:cs typeface="Arial" panose="020B0604020202020204" pitchFamily="34" charset="0"/>
                <a:sym typeface="Open Sans"/>
              </a:rPr>
              <a:t>HDA MALHADALTA</a:t>
            </a:r>
            <a:endParaRPr sz="3000" dirty="0">
              <a:latin typeface="Arial" panose="020B0604020202020204" pitchFamily="34" charset="0"/>
              <a:ea typeface="Open Sans"/>
              <a:cs typeface="Arial" panose="020B0604020202020204" pitchFamily="34" charset="0"/>
              <a:sym typeface="Open Sans"/>
            </a:endParaRPr>
          </a:p>
        </p:txBody>
      </p:sp>
      <p:pic>
        <p:nvPicPr>
          <p:cNvPr id="2" name="Imagem 1">
            <a:extLst>
              <a:ext uri="{FF2B5EF4-FFF2-40B4-BE49-F238E27FC236}">
                <a16:creationId xmlns:a16="http://schemas.microsoft.com/office/drawing/2014/main" id="{19DDC7E3-8CC2-1B66-4EDC-1532BFF637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003" y="67772"/>
            <a:ext cx="2476321" cy="2736043"/>
          </a:xfrm>
          <a:prstGeom prst="rect">
            <a:avLst/>
          </a:prstGeom>
          <a:noFill/>
          <a:ln>
            <a:noFill/>
          </a:ln>
        </p:spPr>
      </p:pic>
      <p:sp>
        <p:nvSpPr>
          <p:cNvPr id="14" name="Elipse 13">
            <a:extLst>
              <a:ext uri="{FF2B5EF4-FFF2-40B4-BE49-F238E27FC236}">
                <a16:creationId xmlns:a16="http://schemas.microsoft.com/office/drawing/2014/main" id="{3379F8BF-667C-9665-A621-CD81C487E099}"/>
              </a:ext>
            </a:extLst>
          </p:cNvPr>
          <p:cNvSpPr/>
          <p:nvPr/>
        </p:nvSpPr>
        <p:spPr>
          <a:xfrm>
            <a:off x="8172400" y="5167970"/>
            <a:ext cx="868596" cy="216024"/>
          </a:xfrm>
          <a:prstGeom prst="ellipse">
            <a:avLst/>
          </a:prstGeom>
          <a:noFill/>
          <a:ln>
            <a:solidFill>
              <a:srgbClr val="CB06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Google Shape;341;p50">
            <a:extLst>
              <a:ext uri="{FF2B5EF4-FFF2-40B4-BE49-F238E27FC236}">
                <a16:creationId xmlns:a16="http://schemas.microsoft.com/office/drawing/2014/main" id="{72388DA9-3938-6528-B6FE-94FE925FADC8}"/>
              </a:ext>
            </a:extLst>
          </p:cNvPr>
          <p:cNvSpPr/>
          <p:nvPr/>
        </p:nvSpPr>
        <p:spPr>
          <a:xfrm>
            <a:off x="0" y="6021288"/>
            <a:ext cx="9144000" cy="436501"/>
          </a:xfrm>
          <a:prstGeom prst="rect">
            <a:avLst/>
          </a:prstGeom>
          <a:noFill/>
          <a:ln>
            <a:noFill/>
          </a:ln>
        </p:spPr>
        <p:txBody>
          <a:bodyPr spcFirstLastPara="1" wrap="square" lIns="68575" tIns="34275" rIns="68575" bIns="34275" anchor="t" anchorCtr="0">
            <a:noAutofit/>
          </a:bodyPr>
          <a:lstStyle/>
          <a:p>
            <a:pPr algn="ctr">
              <a:spcBef>
                <a:spcPts val="0"/>
              </a:spcBef>
              <a:spcAft>
                <a:spcPts val="0"/>
              </a:spcAft>
            </a:pPr>
            <a:r>
              <a:rPr lang="es-CO">
                <a:latin typeface="Arial" panose="020B0604020202020204" pitchFamily="34" charset="0"/>
                <a:ea typeface="Open Sans"/>
                <a:cs typeface="Arial" panose="020B0604020202020204" pitchFamily="34" charset="0"/>
                <a:sym typeface="Open Sans"/>
              </a:rPr>
              <a:t>Costo Promedio/ha: USD 4.764,46</a:t>
            </a:r>
          </a:p>
        </p:txBody>
      </p:sp>
      <p:sp>
        <p:nvSpPr>
          <p:cNvPr id="17" name="Seta: Dobrada para Cima 16">
            <a:extLst>
              <a:ext uri="{FF2B5EF4-FFF2-40B4-BE49-F238E27FC236}">
                <a16:creationId xmlns:a16="http://schemas.microsoft.com/office/drawing/2014/main" id="{594EA85E-0A49-F03E-7772-24E081772A41}"/>
              </a:ext>
            </a:extLst>
          </p:cNvPr>
          <p:cNvSpPr/>
          <p:nvPr/>
        </p:nvSpPr>
        <p:spPr>
          <a:xfrm>
            <a:off x="7164288" y="5484985"/>
            <a:ext cx="1728192" cy="896344"/>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aphicFrame>
        <p:nvGraphicFramePr>
          <p:cNvPr id="5" name="Objeto 4">
            <a:extLst>
              <a:ext uri="{FF2B5EF4-FFF2-40B4-BE49-F238E27FC236}">
                <a16:creationId xmlns:a16="http://schemas.microsoft.com/office/drawing/2014/main" id="{AE42EEB5-A8B6-32EB-7E9C-BA14E94E247A}"/>
              </a:ext>
            </a:extLst>
          </p:cNvPr>
          <p:cNvGraphicFramePr>
            <a:graphicFrameLocks noChangeAspect="1"/>
          </p:cNvGraphicFramePr>
          <p:nvPr>
            <p:extLst>
              <p:ext uri="{D42A27DB-BD31-4B8C-83A1-F6EECF244321}">
                <p14:modId xmlns:p14="http://schemas.microsoft.com/office/powerpoint/2010/main" val="2091730954"/>
              </p:ext>
            </p:extLst>
          </p:nvPr>
        </p:nvGraphicFramePr>
        <p:xfrm>
          <a:off x="0" y="2866351"/>
          <a:ext cx="9103342" cy="2517643"/>
        </p:xfrm>
        <a:graphic>
          <a:graphicData uri="http://schemas.openxmlformats.org/presentationml/2006/ole">
            <mc:AlternateContent xmlns:mc="http://schemas.openxmlformats.org/markup-compatibility/2006">
              <mc:Choice xmlns:v="urn:schemas-microsoft-com:vml" Requires="v">
                <p:oleObj name="Worksheet" r:id="rId4" imgW="11841628" imgH="3269006" progId="Excel.Sheet.12">
                  <p:embed/>
                </p:oleObj>
              </mc:Choice>
              <mc:Fallback>
                <p:oleObj name="Worksheet" r:id="rId4" imgW="11841628" imgH="3269006" progId="Excel.Sheet.12">
                  <p:embed/>
                  <p:pic>
                    <p:nvPicPr>
                      <p:cNvPr id="4" name="Objeto 3">
                        <a:extLst>
                          <a:ext uri="{FF2B5EF4-FFF2-40B4-BE49-F238E27FC236}">
                            <a16:creationId xmlns:a16="http://schemas.microsoft.com/office/drawing/2014/main" id="{8A660FFC-0D3E-95F0-F294-EEB73BA04AFF}"/>
                          </a:ext>
                        </a:extLst>
                      </p:cNvPr>
                      <p:cNvPicPr/>
                      <p:nvPr/>
                    </p:nvPicPr>
                    <p:blipFill>
                      <a:blip r:embed="rId5"/>
                      <a:stretch>
                        <a:fillRect/>
                      </a:stretch>
                    </p:blipFill>
                    <p:spPr>
                      <a:xfrm>
                        <a:off x="0" y="2866351"/>
                        <a:ext cx="9103342" cy="2517643"/>
                      </a:xfrm>
                      <a:prstGeom prst="rect">
                        <a:avLst/>
                      </a:prstGeom>
                    </p:spPr>
                  </p:pic>
                </p:oleObj>
              </mc:Fallback>
            </mc:AlternateContent>
          </a:graphicData>
        </a:graphic>
      </p:graphicFrame>
    </p:spTree>
    <p:extLst>
      <p:ext uri="{BB962C8B-B14F-4D97-AF65-F5344CB8AC3E}">
        <p14:creationId xmlns:p14="http://schemas.microsoft.com/office/powerpoint/2010/main" val="22231372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D7687ECF-B4F0-C45E-22B7-A548FD247121}"/>
              </a:ext>
            </a:extLst>
          </p:cNvPr>
          <p:cNvSpPr/>
          <p:nvPr/>
        </p:nvSpPr>
        <p:spPr>
          <a:xfrm>
            <a:off x="0" y="261809"/>
            <a:ext cx="9144000" cy="430887"/>
          </a:xfrm>
          <a:prstGeom prst="rect">
            <a:avLst/>
          </a:prstGeom>
        </p:spPr>
        <p:txBody>
          <a:bodyPr wrap="square">
            <a:spAutoFit/>
          </a:bodyPr>
          <a:lstStyle/>
          <a:p>
            <a:pPr algn="ctr"/>
            <a:r>
              <a:rPr lang="es-ES" sz="2200" dirty="0">
                <a:latin typeface="Arial" panose="020B0604020202020204" pitchFamily="34" charset="0"/>
                <a:cs typeface="Arial" panose="020B0604020202020204" pitchFamily="34" charset="0"/>
              </a:rPr>
              <a:t>BALANCE CON APLICACIÓN DE EFLUENTE LIQUIDO EN PIVOTE</a:t>
            </a:r>
            <a:endParaRPr lang="pt-BR" sz="2200" dirty="0">
              <a:latin typeface="Arial" panose="020B0604020202020204" pitchFamily="34" charset="0"/>
              <a:cs typeface="Arial" panose="020B0604020202020204" pitchFamily="34" charset="0"/>
            </a:endParaRPr>
          </a:p>
        </p:txBody>
      </p:sp>
      <p:graphicFrame>
        <p:nvGraphicFramePr>
          <p:cNvPr id="6" name="Objeto 5">
            <a:extLst>
              <a:ext uri="{FF2B5EF4-FFF2-40B4-BE49-F238E27FC236}">
                <a16:creationId xmlns:a16="http://schemas.microsoft.com/office/drawing/2014/main" id="{8AC95530-700A-4AEF-82C0-1EDF9067CD78}"/>
              </a:ext>
            </a:extLst>
          </p:cNvPr>
          <p:cNvGraphicFramePr>
            <a:graphicFrameLocks noChangeAspect="1"/>
          </p:cNvGraphicFramePr>
          <p:nvPr>
            <p:extLst>
              <p:ext uri="{D42A27DB-BD31-4B8C-83A1-F6EECF244321}">
                <p14:modId xmlns:p14="http://schemas.microsoft.com/office/powerpoint/2010/main" val="1566084991"/>
              </p:ext>
            </p:extLst>
          </p:nvPr>
        </p:nvGraphicFramePr>
        <p:xfrm>
          <a:off x="2123728" y="1124744"/>
          <a:ext cx="4746808" cy="1944076"/>
        </p:xfrm>
        <a:graphic>
          <a:graphicData uri="http://schemas.openxmlformats.org/presentationml/2006/ole">
            <mc:AlternateContent xmlns:mc="http://schemas.openxmlformats.org/markup-compatibility/2006">
              <mc:Choice xmlns:v="urn:schemas-microsoft-com:vml" Requires="v">
                <p:oleObj name="Worksheet" r:id="rId3" imgW="2491903" imgH="1020851" progId="Excel.Sheet.8">
                  <p:embed/>
                </p:oleObj>
              </mc:Choice>
              <mc:Fallback>
                <p:oleObj name="Worksheet" r:id="rId3" imgW="2491903" imgH="1020851" progId="Excel.Sheet.8">
                  <p:embed/>
                  <p:pic>
                    <p:nvPicPr>
                      <p:cNvPr id="0" name=""/>
                      <p:cNvPicPr/>
                      <p:nvPr/>
                    </p:nvPicPr>
                    <p:blipFill>
                      <a:blip r:embed="rId4"/>
                      <a:stretch>
                        <a:fillRect/>
                      </a:stretch>
                    </p:blipFill>
                    <p:spPr>
                      <a:xfrm>
                        <a:off x="2123728" y="1124744"/>
                        <a:ext cx="4746808" cy="1944076"/>
                      </a:xfrm>
                      <a:prstGeom prst="rect">
                        <a:avLst/>
                      </a:prstGeom>
                    </p:spPr>
                  </p:pic>
                </p:oleObj>
              </mc:Fallback>
            </mc:AlternateContent>
          </a:graphicData>
        </a:graphic>
      </p:graphicFrame>
      <p:graphicFrame>
        <p:nvGraphicFramePr>
          <p:cNvPr id="2" name="Objeto 1">
            <a:extLst>
              <a:ext uri="{FF2B5EF4-FFF2-40B4-BE49-F238E27FC236}">
                <a16:creationId xmlns:a16="http://schemas.microsoft.com/office/drawing/2014/main" id="{57DEBA53-CE14-93F3-AB81-2F7B4A714675}"/>
              </a:ext>
            </a:extLst>
          </p:cNvPr>
          <p:cNvGraphicFramePr>
            <a:graphicFrameLocks noChangeAspect="1"/>
          </p:cNvGraphicFramePr>
          <p:nvPr>
            <p:extLst>
              <p:ext uri="{D42A27DB-BD31-4B8C-83A1-F6EECF244321}">
                <p14:modId xmlns:p14="http://schemas.microsoft.com/office/powerpoint/2010/main" val="856711245"/>
              </p:ext>
            </p:extLst>
          </p:nvPr>
        </p:nvGraphicFramePr>
        <p:xfrm>
          <a:off x="611697" y="3429000"/>
          <a:ext cx="7920605" cy="3169376"/>
        </p:xfrm>
        <a:graphic>
          <a:graphicData uri="http://schemas.openxmlformats.org/presentationml/2006/ole">
            <mc:AlternateContent xmlns:mc="http://schemas.openxmlformats.org/markup-compatibility/2006">
              <mc:Choice xmlns:v="urn:schemas-microsoft-com:vml" Requires="v">
                <p:oleObj name="Worksheet" r:id="rId5" imgW="4435047" imgH="1775310" progId="Excel.Sheet.8">
                  <p:embed/>
                </p:oleObj>
              </mc:Choice>
              <mc:Fallback>
                <p:oleObj name="Worksheet" r:id="rId5" imgW="4435047" imgH="1775310" progId="Excel.Sheet.8">
                  <p:embed/>
                  <p:pic>
                    <p:nvPicPr>
                      <p:cNvPr id="0" name=""/>
                      <p:cNvPicPr/>
                      <p:nvPr/>
                    </p:nvPicPr>
                    <p:blipFill>
                      <a:blip r:embed="rId6"/>
                      <a:stretch>
                        <a:fillRect/>
                      </a:stretch>
                    </p:blipFill>
                    <p:spPr>
                      <a:xfrm>
                        <a:off x="611697" y="3429000"/>
                        <a:ext cx="7920605" cy="3169376"/>
                      </a:xfrm>
                      <a:prstGeom prst="rect">
                        <a:avLst/>
                      </a:prstGeom>
                    </p:spPr>
                  </p:pic>
                </p:oleObj>
              </mc:Fallback>
            </mc:AlternateContent>
          </a:graphicData>
        </a:graphic>
      </p:graphicFrame>
    </p:spTree>
    <p:extLst>
      <p:ext uri="{BB962C8B-B14F-4D97-AF65-F5344CB8AC3E}">
        <p14:creationId xmlns:p14="http://schemas.microsoft.com/office/powerpoint/2010/main" val="188816343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6"/>
          <p:cNvSpPr>
            <a:spLocks noChangeArrowheads="1"/>
          </p:cNvSpPr>
          <p:nvPr/>
        </p:nvSpPr>
        <p:spPr bwMode="auto">
          <a:xfrm>
            <a:off x="685800" y="287338"/>
            <a:ext cx="7772400" cy="1323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ES" altLang="pt-BR" sz="3600" dirty="0">
                <a:latin typeface="Arial" panose="020B0604020202020204" pitchFamily="34" charset="0"/>
              </a:rPr>
              <a:t>PRINCIPALES SISTEMAS DE FERTIRRIEGO DE PASTOS</a:t>
            </a:r>
            <a:endParaRPr lang="pt-BR" altLang="pt-BR" sz="3600" dirty="0">
              <a:latin typeface="Arial" panose="020B0604020202020204" pitchFamily="34" charset="0"/>
            </a:endParaRPr>
          </a:p>
        </p:txBody>
      </p:sp>
      <p:sp>
        <p:nvSpPr>
          <p:cNvPr id="134147" name="Rectangle 7"/>
          <p:cNvSpPr>
            <a:spLocks noChangeArrowheads="1"/>
          </p:cNvSpPr>
          <p:nvPr/>
        </p:nvSpPr>
        <p:spPr bwMode="auto">
          <a:xfrm>
            <a:off x="323528" y="1988840"/>
            <a:ext cx="8263260"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Wingdings" panose="05000000000000000000" pitchFamily="2" charset="2"/>
              <a:buChar char="ü"/>
            </a:pPr>
            <a:r>
              <a:rPr lang="pt-BR" altLang="pt-BR" sz="2800" dirty="0">
                <a:latin typeface="Arial" panose="020B0604020202020204" pitchFamily="34" charset="0"/>
              </a:rPr>
              <a:t>Pivote Central.</a:t>
            </a:r>
          </a:p>
          <a:p>
            <a:pPr marL="0" indent="0">
              <a:buNone/>
            </a:pPr>
            <a:endParaRPr lang="pt-BR" altLang="pt-BR" sz="2800" dirty="0">
              <a:latin typeface="Arial" panose="020B0604020202020204" pitchFamily="34" charset="0"/>
            </a:endParaRPr>
          </a:p>
          <a:p>
            <a:pPr>
              <a:buFont typeface="Wingdings" panose="05000000000000000000" pitchFamily="2" charset="2"/>
              <a:buChar char="ü"/>
            </a:pPr>
            <a:r>
              <a:rPr lang="pt-BR" altLang="pt-BR" sz="2800" dirty="0" err="1">
                <a:latin typeface="Arial" panose="020B0604020202020204" pitchFamily="34" charset="0"/>
              </a:rPr>
              <a:t>Aspersión</a:t>
            </a:r>
            <a:r>
              <a:rPr lang="pt-BR" altLang="pt-BR" sz="2800" dirty="0">
                <a:latin typeface="Arial" panose="020B0604020202020204" pitchFamily="34" charset="0"/>
              </a:rPr>
              <a:t> </a:t>
            </a:r>
            <a:r>
              <a:rPr lang="pt-BR" altLang="pt-BR" sz="2800" dirty="0" err="1">
                <a:latin typeface="Arial" panose="020B0604020202020204" pitchFamily="34" charset="0"/>
              </a:rPr>
              <a:t>Fija</a:t>
            </a:r>
            <a:r>
              <a:rPr lang="pt-BR" altLang="pt-BR" sz="2800" dirty="0">
                <a:latin typeface="Arial" panose="020B0604020202020204" pitchFamily="34" charset="0"/>
              </a:rPr>
              <a:t> Automatizada (integrando áreas de Pivote).</a:t>
            </a:r>
            <a:endParaRPr lang="pt-BR" altLang="pt-BR" sz="2800" b="0" dirty="0">
              <a:latin typeface="Arial" panose="020B0604020202020204" pitchFamily="34" charset="0"/>
            </a:endParaRPr>
          </a:p>
        </p:txBody>
      </p:sp>
    </p:spTree>
    <p:extLst>
      <p:ext uri="{BB962C8B-B14F-4D97-AF65-F5344CB8AC3E}">
        <p14:creationId xmlns:p14="http://schemas.microsoft.com/office/powerpoint/2010/main" val="324967749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6"/>
          <p:cNvSpPr>
            <a:spLocks noChangeArrowheads="1"/>
          </p:cNvSpPr>
          <p:nvPr/>
        </p:nvSpPr>
        <p:spPr bwMode="auto">
          <a:xfrm>
            <a:off x="685800" y="2105621"/>
            <a:ext cx="7772400" cy="1323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pt-BR" altLang="pt-BR" sz="3600" dirty="0">
                <a:latin typeface="Arial" panose="020B0604020202020204" pitchFamily="34" charset="0"/>
              </a:rPr>
              <a:t>PIVOTE CENTRAL</a:t>
            </a:r>
          </a:p>
        </p:txBody>
      </p:sp>
    </p:spTree>
    <p:extLst>
      <p:ext uri="{BB962C8B-B14F-4D97-AF65-F5344CB8AC3E}">
        <p14:creationId xmlns:p14="http://schemas.microsoft.com/office/powerpoint/2010/main" val="272621736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897683A0-6E58-4306-BEC2-363AD0C5A75A}"/>
              </a:ext>
            </a:extLst>
          </p:cNvPr>
          <p:cNvSpPr/>
          <p:nvPr/>
        </p:nvSpPr>
        <p:spPr>
          <a:xfrm>
            <a:off x="25557" y="-7506"/>
            <a:ext cx="9108504" cy="707886"/>
          </a:xfrm>
          <a:prstGeom prst="rect">
            <a:avLst/>
          </a:prstGeom>
        </p:spPr>
        <p:txBody>
          <a:bodyPr wrap="square">
            <a:spAutoFit/>
          </a:bodyPr>
          <a:lstStyle/>
          <a:p>
            <a:pPr algn="ctr"/>
            <a:r>
              <a:rPr lang="pt-BR" altLang="pt-BR" sz="2000" dirty="0">
                <a:latin typeface="Arial" panose="020B0604020202020204" pitchFamily="34" charset="0"/>
                <a:cs typeface="Arial" panose="020B0604020202020204" pitchFamily="34" charset="0"/>
              </a:rPr>
              <a:t>PLANEAMENTO DE UNA HACIENDA: PASTO CON RIEGO POR PIVOTE Y PASTOS SIN RIEGO ABONADOS EN LA ÉPOCA DE LLUVIAS.</a:t>
            </a:r>
            <a:endParaRPr lang="pt-BR" sz="2000" dirty="0">
              <a:latin typeface="Arial" panose="020B0604020202020204" pitchFamily="34" charset="0"/>
              <a:cs typeface="Arial" panose="020B0604020202020204" pitchFamily="34" charset="0"/>
            </a:endParaRPr>
          </a:p>
        </p:txBody>
      </p:sp>
      <p:pic>
        <p:nvPicPr>
          <p:cNvPr id="4" name="Imagem 3">
            <a:extLst>
              <a:ext uri="{FF2B5EF4-FFF2-40B4-BE49-F238E27FC236}">
                <a16:creationId xmlns:a16="http://schemas.microsoft.com/office/drawing/2014/main" id="{489B7634-EF34-6397-4001-B4FEAB7EF8CE}"/>
              </a:ext>
            </a:extLst>
          </p:cNvPr>
          <p:cNvPicPr>
            <a:picLocks noChangeAspect="1"/>
          </p:cNvPicPr>
          <p:nvPr/>
        </p:nvPicPr>
        <p:blipFill>
          <a:blip r:embed="rId3"/>
          <a:stretch>
            <a:fillRect/>
          </a:stretch>
        </p:blipFill>
        <p:spPr>
          <a:xfrm>
            <a:off x="205577" y="700380"/>
            <a:ext cx="8748464" cy="6088160"/>
          </a:xfrm>
          <a:prstGeom prst="rect">
            <a:avLst/>
          </a:prstGeom>
        </p:spPr>
      </p:pic>
    </p:spTree>
    <p:extLst>
      <p:ext uri="{BB962C8B-B14F-4D97-AF65-F5344CB8AC3E}">
        <p14:creationId xmlns:p14="http://schemas.microsoft.com/office/powerpoint/2010/main" val="308770323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B09F2982-FB28-49F2-94E9-F338775BE90B}"/>
              </a:ext>
            </a:extLst>
          </p:cNvPr>
          <p:cNvPicPr>
            <a:picLocks noChangeAspect="1"/>
          </p:cNvPicPr>
          <p:nvPr/>
        </p:nvPicPr>
        <p:blipFill>
          <a:blip r:embed="rId3"/>
          <a:stretch>
            <a:fillRect/>
          </a:stretch>
        </p:blipFill>
        <p:spPr>
          <a:xfrm>
            <a:off x="283079" y="642476"/>
            <a:ext cx="8566348" cy="5974847"/>
          </a:xfrm>
          <a:prstGeom prst="rect">
            <a:avLst/>
          </a:prstGeom>
        </p:spPr>
      </p:pic>
      <p:sp>
        <p:nvSpPr>
          <p:cNvPr id="2" name="Retângulo 1">
            <a:extLst>
              <a:ext uri="{FF2B5EF4-FFF2-40B4-BE49-F238E27FC236}">
                <a16:creationId xmlns:a16="http://schemas.microsoft.com/office/drawing/2014/main" id="{300BC62E-5FAD-BC38-BE13-18347BC1E22C}"/>
              </a:ext>
            </a:extLst>
          </p:cNvPr>
          <p:cNvSpPr/>
          <p:nvPr/>
        </p:nvSpPr>
        <p:spPr>
          <a:xfrm>
            <a:off x="-5747" y="116632"/>
            <a:ext cx="9144000" cy="492443"/>
          </a:xfrm>
          <a:prstGeom prst="rect">
            <a:avLst/>
          </a:prstGeom>
        </p:spPr>
        <p:txBody>
          <a:bodyPr wrap="square">
            <a:spAutoFit/>
          </a:bodyPr>
          <a:lstStyle/>
          <a:p>
            <a:pPr algn="ctr"/>
            <a:r>
              <a:rPr lang="pt-BR" sz="2600" dirty="0">
                <a:latin typeface="Arial" panose="020B0604020202020204" pitchFamily="34" charset="0"/>
                <a:cs typeface="Arial" panose="020B0604020202020204" pitchFamily="34" charset="0"/>
              </a:rPr>
              <a:t>AGROPECUÁRIA VERTENTE – PIVOTE VALLEY 44 ha</a:t>
            </a:r>
          </a:p>
        </p:txBody>
      </p:sp>
    </p:spTree>
    <p:extLst>
      <p:ext uri="{BB962C8B-B14F-4D97-AF65-F5344CB8AC3E}">
        <p14:creationId xmlns:p14="http://schemas.microsoft.com/office/powerpoint/2010/main" val="429187551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ntendo grama, ao ar livre, pista, terra&#10;&#10;Descrição gerada automaticamente">
            <a:extLst>
              <a:ext uri="{FF2B5EF4-FFF2-40B4-BE49-F238E27FC236}">
                <a16:creationId xmlns:a16="http://schemas.microsoft.com/office/drawing/2014/main" id="{848E8972-D366-492E-B3A7-5D0FF06559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37828"/>
            <a:ext cx="9144000" cy="5143500"/>
          </a:xfrm>
          <a:prstGeom prst="rect">
            <a:avLst/>
          </a:prstGeom>
        </p:spPr>
      </p:pic>
      <p:sp>
        <p:nvSpPr>
          <p:cNvPr id="4" name="Retângulo 3">
            <a:extLst>
              <a:ext uri="{FF2B5EF4-FFF2-40B4-BE49-F238E27FC236}">
                <a16:creationId xmlns:a16="http://schemas.microsoft.com/office/drawing/2014/main" id="{415AB6B3-65F3-4630-9AD6-41C5FFDF7D42}"/>
              </a:ext>
            </a:extLst>
          </p:cNvPr>
          <p:cNvSpPr/>
          <p:nvPr/>
        </p:nvSpPr>
        <p:spPr>
          <a:xfrm>
            <a:off x="275250" y="159023"/>
            <a:ext cx="8617230" cy="461665"/>
          </a:xfrm>
          <a:prstGeom prst="rect">
            <a:avLst/>
          </a:prstGeom>
        </p:spPr>
        <p:txBody>
          <a:bodyPr wrap="square">
            <a:spAutoFit/>
          </a:bodyPr>
          <a:lstStyle/>
          <a:p>
            <a:pPr algn="ctr"/>
            <a:r>
              <a:rPr lang="pt-BR" altLang="pt-BR" dirty="0">
                <a:latin typeface="Arial" panose="020B0604020202020204" pitchFamily="34" charset="0"/>
                <a:cs typeface="Arial" panose="020B0604020202020204" pitchFamily="34" charset="0"/>
              </a:rPr>
              <a:t>RESERVORIO DE 230.000 m³</a:t>
            </a:r>
            <a:endParaRPr lang="pt-B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649553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Pessoas em frente a água&#10;&#10;Descrição gerada automaticamente">
            <a:extLst>
              <a:ext uri="{FF2B5EF4-FFF2-40B4-BE49-F238E27FC236}">
                <a16:creationId xmlns:a16="http://schemas.microsoft.com/office/drawing/2014/main" id="{654AB209-AD6F-7FE1-120B-299152567A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
        <p:nvSpPr>
          <p:cNvPr id="4" name="Retângulo 3">
            <a:extLst>
              <a:ext uri="{FF2B5EF4-FFF2-40B4-BE49-F238E27FC236}">
                <a16:creationId xmlns:a16="http://schemas.microsoft.com/office/drawing/2014/main" id="{415AB6B3-65F3-4630-9AD6-41C5FFDF7D42}"/>
              </a:ext>
            </a:extLst>
          </p:cNvPr>
          <p:cNvSpPr/>
          <p:nvPr/>
        </p:nvSpPr>
        <p:spPr>
          <a:xfrm>
            <a:off x="275250" y="159023"/>
            <a:ext cx="8617230" cy="461665"/>
          </a:xfrm>
          <a:prstGeom prst="rect">
            <a:avLst/>
          </a:prstGeom>
        </p:spPr>
        <p:txBody>
          <a:bodyPr wrap="square">
            <a:spAutoFit/>
          </a:bodyPr>
          <a:lstStyle/>
          <a:p>
            <a:pPr algn="ctr"/>
            <a:r>
              <a:rPr lang="pt-BR" altLang="pt-BR" dirty="0">
                <a:latin typeface="Arial" panose="020B0604020202020204" pitchFamily="34" charset="0"/>
                <a:cs typeface="Arial" panose="020B0604020202020204" pitchFamily="34" charset="0"/>
              </a:rPr>
              <a:t>GEOMEMBRANA</a:t>
            </a:r>
          </a:p>
        </p:txBody>
      </p:sp>
    </p:spTree>
    <p:extLst>
      <p:ext uri="{BB962C8B-B14F-4D97-AF65-F5344CB8AC3E}">
        <p14:creationId xmlns:p14="http://schemas.microsoft.com/office/powerpoint/2010/main" val="216920959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415AB6B3-65F3-4630-9AD6-41C5FFDF7D42}"/>
              </a:ext>
            </a:extLst>
          </p:cNvPr>
          <p:cNvSpPr/>
          <p:nvPr/>
        </p:nvSpPr>
        <p:spPr>
          <a:xfrm>
            <a:off x="0" y="476672"/>
            <a:ext cx="2856590" cy="461665"/>
          </a:xfrm>
          <a:prstGeom prst="rect">
            <a:avLst/>
          </a:prstGeom>
        </p:spPr>
        <p:txBody>
          <a:bodyPr wrap="square">
            <a:spAutoFit/>
          </a:bodyPr>
          <a:lstStyle/>
          <a:p>
            <a:pPr algn="ctr"/>
            <a:r>
              <a:rPr lang="pt-BR" altLang="pt-BR" dirty="0">
                <a:latin typeface="Arial" panose="020B0604020202020204" pitchFamily="34" charset="0"/>
                <a:cs typeface="Arial" panose="020B0604020202020204" pitchFamily="34" charset="0"/>
              </a:rPr>
              <a:t>RESERVORIO</a:t>
            </a:r>
            <a:endParaRPr lang="pt-BR" dirty="0">
              <a:latin typeface="Arial" panose="020B0604020202020204" pitchFamily="34" charset="0"/>
              <a:cs typeface="Arial" panose="020B0604020202020204" pitchFamily="34" charset="0"/>
            </a:endParaRPr>
          </a:p>
        </p:txBody>
      </p:sp>
      <p:pic>
        <p:nvPicPr>
          <p:cNvPr id="2" name="Vertente 2">
            <a:hlinkClick r:id="" action="ppaction://media"/>
            <a:extLst>
              <a:ext uri="{FF2B5EF4-FFF2-40B4-BE49-F238E27FC236}">
                <a16:creationId xmlns:a16="http://schemas.microsoft.com/office/drawing/2014/main" id="{A8C4E895-5614-D179-71A3-EE4825B86B2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31840" y="198437"/>
            <a:ext cx="3657600" cy="6461125"/>
          </a:xfrm>
          <a:prstGeom prst="rect">
            <a:avLst/>
          </a:prstGeom>
        </p:spPr>
      </p:pic>
    </p:spTree>
    <p:extLst>
      <p:ext uri="{BB962C8B-B14F-4D97-AF65-F5344CB8AC3E}">
        <p14:creationId xmlns:p14="http://schemas.microsoft.com/office/powerpoint/2010/main" val="34174785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415AB6B3-65F3-4630-9AD6-41C5FFDF7D42}"/>
              </a:ext>
            </a:extLst>
          </p:cNvPr>
          <p:cNvSpPr/>
          <p:nvPr/>
        </p:nvSpPr>
        <p:spPr>
          <a:xfrm>
            <a:off x="0" y="237852"/>
            <a:ext cx="2784582" cy="461665"/>
          </a:xfrm>
          <a:prstGeom prst="rect">
            <a:avLst/>
          </a:prstGeom>
        </p:spPr>
        <p:txBody>
          <a:bodyPr wrap="square">
            <a:spAutoFit/>
          </a:bodyPr>
          <a:lstStyle/>
          <a:p>
            <a:pPr algn="ctr"/>
            <a:r>
              <a:rPr lang="pt-BR" altLang="pt-BR" dirty="0">
                <a:latin typeface="Arial" panose="020B0604020202020204" pitchFamily="34" charset="0"/>
                <a:cs typeface="Arial" panose="020B0604020202020204" pitchFamily="34" charset="0"/>
              </a:rPr>
              <a:t>RESERVORIO</a:t>
            </a:r>
            <a:endParaRPr lang="pt-BR" dirty="0">
              <a:latin typeface="Arial" panose="020B0604020202020204" pitchFamily="34" charset="0"/>
              <a:cs typeface="Arial" panose="020B0604020202020204" pitchFamily="34" charset="0"/>
            </a:endParaRPr>
          </a:p>
        </p:txBody>
      </p:sp>
      <p:pic>
        <p:nvPicPr>
          <p:cNvPr id="2" name="Vertente 3">
            <a:hlinkClick r:id="" action="ppaction://media"/>
            <a:extLst>
              <a:ext uri="{FF2B5EF4-FFF2-40B4-BE49-F238E27FC236}">
                <a16:creationId xmlns:a16="http://schemas.microsoft.com/office/drawing/2014/main" id="{CA1C5759-51A2-DB24-098D-A8D19ADBC84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03848" y="198437"/>
            <a:ext cx="3657600" cy="6461125"/>
          </a:xfrm>
          <a:prstGeom prst="rect">
            <a:avLst/>
          </a:prstGeom>
        </p:spPr>
      </p:pic>
    </p:spTree>
    <p:extLst>
      <p:ext uri="{BB962C8B-B14F-4D97-AF65-F5344CB8AC3E}">
        <p14:creationId xmlns:p14="http://schemas.microsoft.com/office/powerpoint/2010/main" val="21790426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415AB6B3-65F3-4630-9AD6-41C5FFDF7D42}"/>
              </a:ext>
            </a:extLst>
          </p:cNvPr>
          <p:cNvSpPr/>
          <p:nvPr/>
        </p:nvSpPr>
        <p:spPr>
          <a:xfrm>
            <a:off x="275250" y="159023"/>
            <a:ext cx="8617230" cy="461665"/>
          </a:xfrm>
          <a:prstGeom prst="rect">
            <a:avLst/>
          </a:prstGeom>
        </p:spPr>
        <p:txBody>
          <a:bodyPr wrap="square">
            <a:spAutoFit/>
          </a:bodyPr>
          <a:lstStyle/>
          <a:p>
            <a:pPr algn="ctr"/>
            <a:r>
              <a:rPr lang="pt-BR" altLang="pt-BR" dirty="0">
                <a:latin typeface="Arial" panose="020B0604020202020204" pitchFamily="34" charset="0"/>
                <a:cs typeface="Arial" panose="020B0604020202020204" pitchFamily="34" charset="0"/>
              </a:rPr>
              <a:t>RESERVORIO LISTO</a:t>
            </a:r>
            <a:endParaRPr lang="pt-BR" dirty="0">
              <a:latin typeface="Arial" panose="020B0604020202020204" pitchFamily="34" charset="0"/>
              <a:cs typeface="Arial" panose="020B0604020202020204" pitchFamily="34" charset="0"/>
            </a:endParaRPr>
          </a:p>
        </p:txBody>
      </p:sp>
      <p:pic>
        <p:nvPicPr>
          <p:cNvPr id="5" name="Imagem 4" descr="Pista de terra&#10;&#10;Descrição gerada automaticamente com confiança média">
            <a:extLst>
              <a:ext uri="{FF2B5EF4-FFF2-40B4-BE49-F238E27FC236}">
                <a16:creationId xmlns:a16="http://schemas.microsoft.com/office/drawing/2014/main" id="{AD081F9F-3691-414A-96E9-093884EB5F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93634"/>
            <a:ext cx="9144000" cy="4270731"/>
          </a:xfrm>
          <a:prstGeom prst="rect">
            <a:avLst/>
          </a:prstGeom>
        </p:spPr>
      </p:pic>
    </p:spTree>
    <p:extLst>
      <p:ext uri="{BB962C8B-B14F-4D97-AF65-F5344CB8AC3E}">
        <p14:creationId xmlns:p14="http://schemas.microsoft.com/office/powerpoint/2010/main" val="174746368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1313CAF5-F59B-C772-135A-2D8E424E4DE6}"/>
              </a:ext>
            </a:extLst>
          </p:cNvPr>
          <p:cNvPicPr>
            <a:picLocks noChangeAspect="1"/>
          </p:cNvPicPr>
          <p:nvPr/>
        </p:nvPicPr>
        <p:blipFill>
          <a:blip r:embed="rId2"/>
          <a:stretch>
            <a:fillRect/>
          </a:stretch>
        </p:blipFill>
        <p:spPr>
          <a:xfrm>
            <a:off x="1835696" y="1305688"/>
            <a:ext cx="7335214" cy="5593100"/>
          </a:xfrm>
          <a:prstGeom prst="rect">
            <a:avLst/>
          </a:prstGeom>
          <a:noFill/>
        </p:spPr>
      </p:pic>
      <p:sp>
        <p:nvSpPr>
          <p:cNvPr id="13" name="CaixaDeTexto 12">
            <a:extLst>
              <a:ext uri="{FF2B5EF4-FFF2-40B4-BE49-F238E27FC236}">
                <a16:creationId xmlns:a16="http://schemas.microsoft.com/office/drawing/2014/main" id="{C3433EED-4DC5-BF66-6148-116FBDD4595F}"/>
              </a:ext>
            </a:extLst>
          </p:cNvPr>
          <p:cNvSpPr txBox="1"/>
          <p:nvPr/>
        </p:nvSpPr>
        <p:spPr bwMode="auto">
          <a:xfrm>
            <a:off x="457200" y="55506"/>
            <a:ext cx="8229600" cy="1285261"/>
          </a:xfrm>
          <a:prstGeom prst="rect">
            <a:avLst/>
          </a:prstGeom>
          <a:noFill/>
          <a:ln>
            <a:noFill/>
          </a:ln>
        </p:spPr>
        <p:txBody>
          <a:bodyPr vert="horz" wrap="square" lIns="91440" tIns="45720" rIns="91440" bIns="45720" numCol="1" rtlCol="0" anchor="ctr" anchorCtr="0" compatLnSpc="1">
            <a:prstTxWarp prst="textNoShape">
              <a:avLst/>
            </a:prstTxWarp>
            <a:noAutofit/>
          </a:bodyPr>
          <a:lstStyle/>
          <a:p>
            <a:pPr algn="ctr">
              <a:lnSpc>
                <a:spcPct val="90000"/>
              </a:lnSpc>
              <a:spcAft>
                <a:spcPts val="600"/>
              </a:spcAft>
            </a:pPr>
            <a:r>
              <a:rPr lang="pt-BR" sz="2600" kern="1200" dirty="0">
                <a:latin typeface="+mj-lt"/>
                <a:ea typeface="+mj-ea"/>
                <a:cs typeface="+mj-cs"/>
              </a:rPr>
              <a:t>SEGUBRÁS AGROPECUÁRIA</a:t>
            </a:r>
          </a:p>
          <a:p>
            <a:pPr algn="ctr">
              <a:lnSpc>
                <a:spcPct val="90000"/>
              </a:lnSpc>
              <a:spcAft>
                <a:spcPts val="600"/>
              </a:spcAft>
            </a:pPr>
            <a:r>
              <a:rPr lang="pt-BR" sz="2600" kern="1200" dirty="0">
                <a:latin typeface="+mj-lt"/>
                <a:ea typeface="+mj-ea"/>
                <a:cs typeface="+mj-cs"/>
              </a:rPr>
              <a:t>HDA SÃO LOURENÇO: CRÍA – LEVANTE – CEBA</a:t>
            </a:r>
          </a:p>
          <a:p>
            <a:pPr algn="ctr">
              <a:lnSpc>
                <a:spcPct val="90000"/>
              </a:lnSpc>
              <a:spcAft>
                <a:spcPts val="600"/>
              </a:spcAft>
            </a:pPr>
            <a:r>
              <a:rPr lang="pt-BR" sz="2600" dirty="0">
                <a:latin typeface="+mj-lt"/>
                <a:ea typeface="+mj-ea"/>
                <a:cs typeface="+mj-cs"/>
              </a:rPr>
              <a:t>VAMOS EMPEZAR EN 2025</a:t>
            </a:r>
            <a:endParaRPr lang="pt-BR" sz="2600" kern="1200" dirty="0">
              <a:latin typeface="+mj-lt"/>
              <a:ea typeface="+mj-ea"/>
              <a:cs typeface="+mj-cs"/>
            </a:endParaRPr>
          </a:p>
        </p:txBody>
      </p:sp>
      <p:sp>
        <p:nvSpPr>
          <p:cNvPr id="4" name="Caixa de Texto 2">
            <a:extLst>
              <a:ext uri="{FF2B5EF4-FFF2-40B4-BE49-F238E27FC236}">
                <a16:creationId xmlns:a16="http://schemas.microsoft.com/office/drawing/2014/main" id="{D3837A3F-8309-51B4-41DB-DC315417E47D}"/>
              </a:ext>
            </a:extLst>
          </p:cNvPr>
          <p:cNvSpPr txBox="1">
            <a:spLocks noChangeArrowheads="1"/>
          </p:cNvSpPr>
          <p:nvPr/>
        </p:nvSpPr>
        <p:spPr bwMode="auto">
          <a:xfrm>
            <a:off x="0" y="4077072"/>
            <a:ext cx="2915816" cy="189333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just">
              <a:lnSpc>
                <a:spcPct val="150000"/>
              </a:lnSpc>
            </a:pPr>
            <a:r>
              <a:rPr lang="es-CO" sz="1600" dirty="0">
                <a:latin typeface="Arial" panose="020B0604020202020204" pitchFamily="34" charset="0"/>
                <a:ea typeface="Calibri" panose="020F0502020204030204" pitchFamily="34" charset="0"/>
                <a:cs typeface="Arial" panose="020B0604020202020204" pitchFamily="34" charset="0"/>
              </a:rPr>
              <a:t>Empezamos en 2026</a:t>
            </a:r>
          </a:p>
          <a:p>
            <a:pPr algn="just">
              <a:lnSpc>
                <a:spcPct val="150000"/>
              </a:lnSpc>
            </a:pPr>
            <a:r>
              <a:rPr lang="es-CO" sz="1600" dirty="0">
                <a:latin typeface="Arial" panose="020B0604020202020204" pitchFamily="34" charset="0"/>
                <a:ea typeface="Calibri" panose="020F0502020204030204" pitchFamily="34" charset="0"/>
                <a:cs typeface="Arial" panose="020B0604020202020204" pitchFamily="34" charset="0"/>
              </a:rPr>
              <a:t>Total: 6.550 ha</a:t>
            </a:r>
          </a:p>
          <a:p>
            <a:pPr algn="just">
              <a:lnSpc>
                <a:spcPct val="150000"/>
              </a:lnSpc>
            </a:pPr>
            <a:r>
              <a:rPr lang="es-CO" sz="1600" dirty="0">
                <a:latin typeface="Arial" panose="020B0604020202020204" pitchFamily="34" charset="0"/>
                <a:ea typeface="Calibri" panose="020F0502020204030204" pitchFamily="34" charset="0"/>
                <a:cs typeface="Arial" panose="020B0604020202020204" pitchFamily="34" charset="0"/>
              </a:rPr>
              <a:t>Pivote: 2.660 ha</a:t>
            </a:r>
          </a:p>
          <a:p>
            <a:pPr algn="just">
              <a:lnSpc>
                <a:spcPct val="150000"/>
              </a:lnSpc>
            </a:pPr>
            <a:r>
              <a:rPr lang="es-CO" sz="1600" dirty="0">
                <a:latin typeface="Arial" panose="020B0604020202020204" pitchFamily="34" charset="0"/>
                <a:ea typeface="Calibri" panose="020F0502020204030204" pitchFamily="34" charset="0"/>
                <a:cs typeface="Arial" panose="020B0604020202020204" pitchFamily="34" charset="0"/>
              </a:rPr>
              <a:t>Sin Riego: 1.925 ha</a:t>
            </a:r>
          </a:p>
          <a:p>
            <a:pPr algn="just">
              <a:lnSpc>
                <a:spcPct val="150000"/>
              </a:lnSpc>
            </a:pPr>
            <a:r>
              <a:rPr lang="es-CO" sz="1600" dirty="0">
                <a:latin typeface="Arial" panose="020B0604020202020204" pitchFamily="34" charset="0"/>
                <a:ea typeface="Calibri" panose="020F0502020204030204" pitchFamily="34" charset="0"/>
                <a:cs typeface="Arial" panose="020B0604020202020204" pitchFamily="34" charset="0"/>
              </a:rPr>
              <a:t>Reserva: 1.965 ha</a:t>
            </a:r>
          </a:p>
        </p:txBody>
      </p:sp>
    </p:spTree>
    <p:extLst>
      <p:ext uri="{BB962C8B-B14F-4D97-AF65-F5344CB8AC3E}">
        <p14:creationId xmlns:p14="http://schemas.microsoft.com/office/powerpoint/2010/main" val="31574357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Carrinho de supermercado&#10;&#10;Descrição gerada automaticamente com confiança baixa">
            <a:extLst>
              <a:ext uri="{FF2B5EF4-FFF2-40B4-BE49-F238E27FC236}">
                <a16:creationId xmlns:a16="http://schemas.microsoft.com/office/drawing/2014/main" id="{3271EF0C-062B-4135-7406-B716D414FB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tângulo 1">
            <a:extLst>
              <a:ext uri="{FF2B5EF4-FFF2-40B4-BE49-F238E27FC236}">
                <a16:creationId xmlns:a16="http://schemas.microsoft.com/office/drawing/2014/main" id="{FA924AD2-71DB-54C1-74DB-9BCEE87C300B}"/>
              </a:ext>
            </a:extLst>
          </p:cNvPr>
          <p:cNvSpPr/>
          <p:nvPr/>
        </p:nvSpPr>
        <p:spPr>
          <a:xfrm>
            <a:off x="2519772" y="6093296"/>
            <a:ext cx="4104456" cy="461665"/>
          </a:xfrm>
          <a:prstGeom prst="rect">
            <a:avLst/>
          </a:prstGeom>
        </p:spPr>
        <p:txBody>
          <a:bodyPr wrap="square">
            <a:spAutoFit/>
          </a:bodyPr>
          <a:lstStyle/>
          <a:p>
            <a:pPr algn="ctr"/>
            <a:r>
              <a:rPr lang="pt-BR" altLang="pt-BR" dirty="0">
                <a:latin typeface="Arial" panose="020B0604020202020204" pitchFamily="34" charset="0"/>
                <a:cs typeface="Arial" panose="020B0604020202020204" pitchFamily="34" charset="0"/>
              </a:rPr>
              <a:t>CASA DE BOMBAS</a:t>
            </a:r>
            <a:endParaRPr lang="pt-B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418705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ntendo ao ar livre, edifício, homem, grande&#10;&#10;Descrição gerada automaticamente">
            <a:extLst>
              <a:ext uri="{FF2B5EF4-FFF2-40B4-BE49-F238E27FC236}">
                <a16:creationId xmlns:a16="http://schemas.microsoft.com/office/drawing/2014/main" id="{2B3FB7F2-1F00-870D-31AA-297333B1AE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tângulo 1">
            <a:extLst>
              <a:ext uri="{FF2B5EF4-FFF2-40B4-BE49-F238E27FC236}">
                <a16:creationId xmlns:a16="http://schemas.microsoft.com/office/drawing/2014/main" id="{2F8B41E5-6579-C594-0E75-18F679FC7AA3}"/>
              </a:ext>
            </a:extLst>
          </p:cNvPr>
          <p:cNvSpPr/>
          <p:nvPr/>
        </p:nvSpPr>
        <p:spPr>
          <a:xfrm>
            <a:off x="2627784" y="260648"/>
            <a:ext cx="3888432" cy="461665"/>
          </a:xfrm>
          <a:prstGeom prst="rect">
            <a:avLst/>
          </a:prstGeom>
        </p:spPr>
        <p:txBody>
          <a:bodyPr wrap="square">
            <a:spAutoFit/>
          </a:bodyPr>
          <a:lstStyle/>
          <a:p>
            <a:pPr algn="ctr"/>
            <a:r>
              <a:rPr lang="pt-BR" altLang="pt-BR" dirty="0">
                <a:latin typeface="Arial" panose="020B0604020202020204" pitchFamily="34" charset="0"/>
                <a:cs typeface="Arial" panose="020B0604020202020204" pitchFamily="34" charset="0"/>
              </a:rPr>
              <a:t>TANQUE DE VACIO</a:t>
            </a:r>
            <a:endParaRPr lang="pt-B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439356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Homem com taco de golfe&#10;&#10;Descrição gerada automaticamente com confiança baixa">
            <a:extLst>
              <a:ext uri="{FF2B5EF4-FFF2-40B4-BE49-F238E27FC236}">
                <a16:creationId xmlns:a16="http://schemas.microsoft.com/office/drawing/2014/main" id="{CB572B1B-DD06-8E98-CFB1-70E00F61C53F}"/>
              </a:ext>
            </a:extLst>
          </p:cNvPr>
          <p:cNvPicPr>
            <a:picLocks noChangeAspect="1"/>
          </p:cNvPicPr>
          <p:nvPr/>
        </p:nvPicPr>
        <p:blipFill rotWithShape="1">
          <a:blip r:embed="rId3">
            <a:extLst>
              <a:ext uri="{28A0092B-C50C-407E-A947-70E740481C1C}">
                <a14:useLocalDpi xmlns:a14="http://schemas.microsoft.com/office/drawing/2010/main" val="0"/>
              </a:ext>
            </a:extLst>
          </a:blip>
          <a:srcRect t="46477" b="11336"/>
          <a:stretch/>
        </p:blipFill>
        <p:spPr>
          <a:xfrm>
            <a:off x="20" y="10"/>
            <a:ext cx="9143980" cy="6857990"/>
          </a:xfrm>
          <a:prstGeom prst="rect">
            <a:avLst/>
          </a:prstGeom>
          <a:noFill/>
        </p:spPr>
      </p:pic>
      <p:sp>
        <p:nvSpPr>
          <p:cNvPr id="2" name="Retângulo 1">
            <a:extLst>
              <a:ext uri="{FF2B5EF4-FFF2-40B4-BE49-F238E27FC236}">
                <a16:creationId xmlns:a16="http://schemas.microsoft.com/office/drawing/2014/main" id="{32A3CA64-61A1-0D2A-2152-45C8218A5E2D}"/>
              </a:ext>
            </a:extLst>
          </p:cNvPr>
          <p:cNvSpPr/>
          <p:nvPr/>
        </p:nvSpPr>
        <p:spPr>
          <a:xfrm>
            <a:off x="107504" y="116632"/>
            <a:ext cx="3888432" cy="461665"/>
          </a:xfrm>
          <a:prstGeom prst="rect">
            <a:avLst/>
          </a:prstGeom>
        </p:spPr>
        <p:txBody>
          <a:bodyPr wrap="square">
            <a:spAutoFit/>
          </a:bodyPr>
          <a:lstStyle/>
          <a:p>
            <a:pPr algn="ctr"/>
            <a:r>
              <a:rPr lang="pt-BR" altLang="pt-BR" dirty="0">
                <a:latin typeface="Arial" panose="020B0604020202020204" pitchFamily="34" charset="0"/>
                <a:cs typeface="Arial" panose="020B0604020202020204" pitchFamily="34" charset="0"/>
              </a:rPr>
              <a:t>INSPECCIÓN </a:t>
            </a:r>
            <a:endParaRPr lang="pt-B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44455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32A3CA64-61A1-0D2A-2152-45C8218A5E2D}"/>
              </a:ext>
            </a:extLst>
          </p:cNvPr>
          <p:cNvSpPr/>
          <p:nvPr/>
        </p:nvSpPr>
        <p:spPr>
          <a:xfrm>
            <a:off x="107504" y="116632"/>
            <a:ext cx="8784976" cy="830997"/>
          </a:xfrm>
          <a:prstGeom prst="rect">
            <a:avLst/>
          </a:prstGeom>
        </p:spPr>
        <p:txBody>
          <a:bodyPr wrap="square">
            <a:spAutoFit/>
          </a:bodyPr>
          <a:lstStyle/>
          <a:p>
            <a:pPr algn="ctr"/>
            <a:r>
              <a:rPr lang="pt-BR" altLang="pt-BR" dirty="0">
                <a:latin typeface="Arial" panose="020B0604020202020204" pitchFamily="34" charset="0"/>
                <a:cs typeface="Arial" panose="020B0604020202020204" pitchFamily="34" charset="0"/>
              </a:rPr>
              <a:t>FERTIRRIEGO: FERTILIZANTES SÓLIDOS SOLUBILIZADOS EN CAJA CON AIRE </a:t>
            </a:r>
            <a:endParaRPr lang="pt-BR" dirty="0">
              <a:latin typeface="Arial" panose="020B0604020202020204" pitchFamily="34" charset="0"/>
              <a:cs typeface="Arial" panose="020B0604020202020204" pitchFamily="34" charset="0"/>
            </a:endParaRPr>
          </a:p>
        </p:txBody>
      </p:sp>
      <p:pic>
        <p:nvPicPr>
          <p:cNvPr id="4" name="Ferti em Camilo">
            <a:hlinkClick r:id="" action="ppaction://media"/>
            <a:extLst>
              <a:ext uri="{FF2B5EF4-FFF2-40B4-BE49-F238E27FC236}">
                <a16:creationId xmlns:a16="http://schemas.microsoft.com/office/drawing/2014/main" id="{6C5C9EDB-26D0-059E-EE79-740064057CE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7504" y="1412776"/>
            <a:ext cx="9036496" cy="5115500"/>
          </a:xfrm>
          <a:prstGeom prst="rect">
            <a:avLst/>
          </a:prstGeom>
        </p:spPr>
      </p:pic>
    </p:spTree>
    <p:extLst>
      <p:ext uri="{BB962C8B-B14F-4D97-AF65-F5344CB8AC3E}">
        <p14:creationId xmlns:p14="http://schemas.microsoft.com/office/powerpoint/2010/main" val="37335715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ertente 7" descr="Sol no céu&#10;&#10;Descrição gerada automaticamente">
            <a:hlinkClick r:id="" action="ppaction://media"/>
            <a:extLst>
              <a:ext uri="{FF2B5EF4-FFF2-40B4-BE49-F238E27FC236}">
                <a16:creationId xmlns:a16="http://schemas.microsoft.com/office/drawing/2014/main" id="{9D7DF34F-46C1-1604-47DF-6948B5F0BF5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24658"/>
          <a:stretch/>
        </p:blipFill>
        <p:spPr>
          <a:xfrm>
            <a:off x="90488" y="68263"/>
            <a:ext cx="8963025" cy="6721475"/>
          </a:xfrm>
          <a:prstGeom prst="rect">
            <a:avLst/>
          </a:prstGeom>
          <a:noFill/>
        </p:spPr>
      </p:pic>
    </p:spTree>
    <p:extLst>
      <p:ext uri="{BB962C8B-B14F-4D97-AF65-F5344CB8AC3E}">
        <p14:creationId xmlns:p14="http://schemas.microsoft.com/office/powerpoint/2010/main" val="26401641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 Box 8"/>
          <p:cNvSpPr txBox="1">
            <a:spLocks noChangeArrowheads="1"/>
          </p:cNvSpPr>
          <p:nvPr/>
        </p:nvSpPr>
        <p:spPr bwMode="auto">
          <a:xfrm>
            <a:off x="406549" y="147862"/>
            <a:ext cx="86042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ctr">
              <a:spcBef>
                <a:spcPct val="50000"/>
              </a:spcBef>
            </a:pPr>
            <a:r>
              <a:rPr lang="es-CO" altLang="pt-BR" sz="2800" dirty="0">
                <a:latin typeface="Arial" panose="020B0604020202020204" pitchFamily="34" charset="0"/>
                <a:cs typeface="Arial" panose="020B0604020202020204" pitchFamily="34" charset="0"/>
              </a:rPr>
              <a:t>PIVOTE CON PASTO ZURI: Producción de 46-50 t de masa seca por hectárea por año - PASTOREO</a:t>
            </a:r>
          </a:p>
        </p:txBody>
      </p:sp>
      <p:sp>
        <p:nvSpPr>
          <p:cNvPr id="4" name="Retângulo 3">
            <a:extLst>
              <a:ext uri="{FF2B5EF4-FFF2-40B4-BE49-F238E27FC236}">
                <a16:creationId xmlns:a16="http://schemas.microsoft.com/office/drawing/2014/main" id="{6038B296-A92A-41EC-9645-072ED44F4A3E}"/>
              </a:ext>
            </a:extLst>
          </p:cNvPr>
          <p:cNvSpPr/>
          <p:nvPr/>
        </p:nvSpPr>
        <p:spPr>
          <a:xfrm>
            <a:off x="2627784" y="1268760"/>
            <a:ext cx="4161780" cy="461665"/>
          </a:xfrm>
          <a:prstGeom prst="rect">
            <a:avLst/>
          </a:prstGeom>
        </p:spPr>
        <p:txBody>
          <a:bodyPr wrap="none">
            <a:spAutoFit/>
          </a:bodyPr>
          <a:lstStyle/>
          <a:p>
            <a:r>
              <a:rPr lang="pt-BR" altLang="pt-BR" dirty="0">
                <a:latin typeface="Arial" panose="020B0604020202020204" pitchFamily="34" charset="0"/>
                <a:cs typeface="Arial" panose="020B0604020202020204" pitchFamily="34" charset="0"/>
              </a:rPr>
              <a:t>HACIENDA BOA FORTUNA</a:t>
            </a:r>
            <a:endParaRPr lang="pt-B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45607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D:\ARQUIVOS MAICON\IMAGENS\ÉDIO E ANTÔNIO_TO\DSC0832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ângulo 1">
            <a:extLst>
              <a:ext uri="{FF2B5EF4-FFF2-40B4-BE49-F238E27FC236}">
                <a16:creationId xmlns:a16="http://schemas.microsoft.com/office/drawing/2014/main" id="{8FFBF309-90DC-4107-8FC9-FCC36EBF0A3A}"/>
              </a:ext>
            </a:extLst>
          </p:cNvPr>
          <p:cNvSpPr/>
          <p:nvPr/>
        </p:nvSpPr>
        <p:spPr>
          <a:xfrm>
            <a:off x="107505" y="188640"/>
            <a:ext cx="8928992" cy="830997"/>
          </a:xfrm>
          <a:prstGeom prst="rect">
            <a:avLst/>
          </a:prstGeom>
        </p:spPr>
        <p:txBody>
          <a:bodyPr wrap="square">
            <a:spAutoFit/>
          </a:bodyPr>
          <a:lstStyle/>
          <a:p>
            <a:pPr algn="ctr"/>
            <a:r>
              <a:rPr lang="pt-BR" altLang="pt-BR" dirty="0">
                <a:latin typeface="Arial" panose="020B0604020202020204" pitchFamily="34" charset="0"/>
                <a:cs typeface="Arial" panose="020B0604020202020204" pitchFamily="34" charset="0"/>
              </a:rPr>
              <a:t>NUESTRO PROYECTO DE RIEGO DE PASTO EN LA HACIENDA “BOA FORTUNA”</a:t>
            </a:r>
            <a:endParaRPr lang="pt-B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58805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Retângulo 3">
            <a:extLst>
              <a:ext uri="{FF2B5EF4-FFF2-40B4-BE49-F238E27FC236}">
                <a16:creationId xmlns:a16="http://schemas.microsoft.com/office/drawing/2014/main" id="{4F1A7FD0-A3EA-44BA-B9E7-83C6949A6350}"/>
              </a:ext>
            </a:extLst>
          </p:cNvPr>
          <p:cNvSpPr/>
          <p:nvPr/>
        </p:nvSpPr>
        <p:spPr>
          <a:xfrm>
            <a:off x="1547664" y="692696"/>
            <a:ext cx="6344750" cy="830997"/>
          </a:xfrm>
          <a:prstGeom prst="rect">
            <a:avLst/>
          </a:prstGeom>
        </p:spPr>
        <p:txBody>
          <a:bodyPr wrap="none">
            <a:spAutoFit/>
          </a:bodyPr>
          <a:lstStyle/>
          <a:p>
            <a:r>
              <a:rPr lang="pt-BR" altLang="pt-BR" dirty="0">
                <a:latin typeface="Arial" panose="020B0604020202020204" pitchFamily="34" charset="0"/>
                <a:cs typeface="Arial" panose="020B0604020202020204" pitchFamily="34" charset="0"/>
              </a:rPr>
              <a:t>CARGA EN LA HACIENDA BOA FORTUNA</a:t>
            </a:r>
          </a:p>
          <a:p>
            <a:pPr algn="ctr"/>
            <a:r>
              <a:rPr lang="pt-BR" dirty="0">
                <a:latin typeface="Arial" panose="020B0604020202020204" pitchFamily="34" charset="0"/>
                <a:cs typeface="Arial" panose="020B0604020202020204" pitchFamily="34" charset="0"/>
              </a:rPr>
              <a:t>EN PIVOTE CENTRAL</a:t>
            </a:r>
          </a:p>
        </p:txBody>
      </p:sp>
    </p:spTree>
    <p:extLst>
      <p:ext uri="{BB962C8B-B14F-4D97-AF65-F5344CB8AC3E}">
        <p14:creationId xmlns:p14="http://schemas.microsoft.com/office/powerpoint/2010/main" val="22015504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Imagem 4" descr="Campo com montanhas ao fundo&#10;&#10;Descrição gerada automaticamente">
            <a:extLst>
              <a:ext uri="{FF2B5EF4-FFF2-40B4-BE49-F238E27FC236}">
                <a16:creationId xmlns:a16="http://schemas.microsoft.com/office/drawing/2014/main" id="{BF4445BB-F462-4594-BB0F-E602A08D22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
            <a:ext cx="9143979" cy="4239482"/>
          </a:xfrm>
          <a:prstGeom prst="rect">
            <a:avLst/>
          </a:prstGeom>
        </p:spPr>
      </p:pic>
      <p:sp>
        <p:nvSpPr>
          <p:cNvPr id="4" name="CaixaDeTexto 3">
            <a:extLst>
              <a:ext uri="{FF2B5EF4-FFF2-40B4-BE49-F238E27FC236}">
                <a16:creationId xmlns:a16="http://schemas.microsoft.com/office/drawing/2014/main" id="{B0502E83-921A-403E-B182-69984469CE3F}"/>
              </a:ext>
            </a:extLst>
          </p:cNvPr>
          <p:cNvSpPr txBox="1"/>
          <p:nvPr/>
        </p:nvSpPr>
        <p:spPr>
          <a:xfrm>
            <a:off x="487836" y="4559523"/>
            <a:ext cx="8176104" cy="1236440"/>
          </a:xfrm>
          <a:prstGeom prst="rect">
            <a:avLst/>
          </a:prstGeom>
          <a:noFill/>
        </p:spPr>
        <p:txBody>
          <a:bodyPr vert="horz" lIns="91440" tIns="45720" rIns="91440" bIns="45720" rtlCol="0" anchor="b">
            <a:normAutofit/>
          </a:bodyPr>
          <a:lstStyle/>
          <a:p>
            <a:pPr algn="ctr" eaLnBrk="1" hangingPunct="1">
              <a:lnSpc>
                <a:spcPct val="90000"/>
              </a:lnSpc>
              <a:spcAft>
                <a:spcPts val="600"/>
              </a:spcAft>
            </a:pPr>
            <a:r>
              <a:rPr lang="en-US" sz="2700" dirty="0">
                <a:latin typeface="+mj-lt"/>
                <a:ea typeface="+mj-ea"/>
                <a:cs typeface="+mj-cs"/>
              </a:rPr>
              <a:t>CARGA CALCULADA EN FUNCIÓN DEL POTENCIAL DEL CLIMA Y PASTO</a:t>
            </a:r>
          </a:p>
        </p:txBody>
      </p:sp>
    </p:spTree>
    <p:extLst>
      <p:ext uri="{BB962C8B-B14F-4D97-AF65-F5344CB8AC3E}">
        <p14:creationId xmlns:p14="http://schemas.microsoft.com/office/powerpoint/2010/main" val="2266660888"/>
      </p:ext>
    </p:extLst>
  </p:cSld>
  <p:clrMapOvr>
    <a:masterClrMapping/>
  </p:clrMapOvr>
  <p:transition>
    <p:push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107503" y="-9400"/>
            <a:ext cx="8959891" cy="558080"/>
          </a:xfrm>
          <a:solidFill>
            <a:schemeClr val="tx2">
              <a:lumMod val="60000"/>
              <a:lumOff val="40000"/>
            </a:schemeClr>
          </a:solidFill>
        </p:spPr>
        <p:txBody>
          <a:bodyPr>
            <a:noAutofit/>
          </a:bodyPr>
          <a:lstStyle/>
          <a:p>
            <a:r>
              <a:rPr lang="pt-BR" altLang="pt-BR" sz="3200" b="1" dirty="0"/>
              <a:t>ANALISÍS BROMATOLÓGICO</a:t>
            </a:r>
            <a:endParaRPr lang="es-CO" altLang="pt-BR" sz="3200" b="1" dirty="0"/>
          </a:p>
        </p:txBody>
      </p:sp>
      <p:pic>
        <p:nvPicPr>
          <p:cNvPr id="6" name="Imagem 5" descr="Tela de computador com texto preto sobre fundo branco&#10;&#10;Descrição gerada automaticamente">
            <a:extLst>
              <a:ext uri="{FF2B5EF4-FFF2-40B4-BE49-F238E27FC236}">
                <a16:creationId xmlns:a16="http://schemas.microsoft.com/office/drawing/2014/main" id="{07EEAC22-7DC7-4B75-BDDD-B4B61A4731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4653" y="0"/>
            <a:ext cx="7154694" cy="6858000"/>
          </a:xfrm>
          <a:prstGeom prst="rect">
            <a:avLst/>
          </a:prstGeom>
        </p:spPr>
      </p:pic>
      <p:sp>
        <p:nvSpPr>
          <p:cNvPr id="7" name="Elipse 6">
            <a:extLst>
              <a:ext uri="{FF2B5EF4-FFF2-40B4-BE49-F238E27FC236}">
                <a16:creationId xmlns:a16="http://schemas.microsoft.com/office/drawing/2014/main" id="{D6E4C3E4-D92E-451F-AC8A-E0E0F50F7AE3}"/>
              </a:ext>
            </a:extLst>
          </p:cNvPr>
          <p:cNvSpPr/>
          <p:nvPr/>
        </p:nvSpPr>
        <p:spPr>
          <a:xfrm>
            <a:off x="1763688" y="979714"/>
            <a:ext cx="3672408" cy="505070"/>
          </a:xfrm>
          <a:prstGeom prst="ellipse">
            <a:avLst/>
          </a:prstGeom>
          <a:noFill/>
          <a:ln w="57150">
            <a:solidFill>
              <a:srgbClr val="CB06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Elipse 7">
            <a:extLst>
              <a:ext uri="{FF2B5EF4-FFF2-40B4-BE49-F238E27FC236}">
                <a16:creationId xmlns:a16="http://schemas.microsoft.com/office/drawing/2014/main" id="{231F8955-5CF8-44AC-A3E9-4E6A70BD94DE}"/>
              </a:ext>
            </a:extLst>
          </p:cNvPr>
          <p:cNvSpPr/>
          <p:nvPr/>
        </p:nvSpPr>
        <p:spPr>
          <a:xfrm>
            <a:off x="2339752" y="3383971"/>
            <a:ext cx="3672408" cy="505070"/>
          </a:xfrm>
          <a:prstGeom prst="ellipse">
            <a:avLst/>
          </a:prstGeom>
          <a:noFill/>
          <a:ln w="57150">
            <a:solidFill>
              <a:srgbClr val="CB06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056784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ixaDeTexto 12">
            <a:extLst>
              <a:ext uri="{FF2B5EF4-FFF2-40B4-BE49-F238E27FC236}">
                <a16:creationId xmlns:a16="http://schemas.microsoft.com/office/drawing/2014/main" id="{C3433EED-4DC5-BF66-6148-116FBDD4595F}"/>
              </a:ext>
            </a:extLst>
          </p:cNvPr>
          <p:cNvSpPr txBox="1"/>
          <p:nvPr/>
        </p:nvSpPr>
        <p:spPr>
          <a:xfrm>
            <a:off x="-18917" y="-56859"/>
            <a:ext cx="9153722" cy="958660"/>
          </a:xfrm>
          <a:prstGeom prst="rect">
            <a:avLst/>
          </a:prstGeom>
          <a:solidFill>
            <a:schemeClr val="bg1"/>
          </a:solidFill>
        </p:spPr>
        <p:txBody>
          <a:bodyPr wrap="square" rtlCol="0">
            <a:spAutoFit/>
          </a:bodyPr>
          <a:lstStyle/>
          <a:p>
            <a:pPr>
              <a:lnSpc>
                <a:spcPct val="150000"/>
              </a:lnSpc>
            </a:pPr>
            <a:r>
              <a:rPr lang="es-ES" sz="2000" dirty="0">
                <a:latin typeface="Arial" panose="020B0604020202020204" pitchFamily="34" charset="0"/>
                <a:cs typeface="Arial" panose="020B0604020202020204" pitchFamily="34" charset="0"/>
              </a:rPr>
              <a:t>¿CUÁL ES EL MOTIVO DE ESTAR EN ACTIVIDAD?</a:t>
            </a:r>
          </a:p>
          <a:p>
            <a:pPr>
              <a:lnSpc>
                <a:spcPct val="150000"/>
              </a:lnSpc>
            </a:pPr>
            <a:r>
              <a:rPr lang="es-ES" sz="2000" dirty="0">
                <a:latin typeface="Arial" panose="020B0604020202020204" pitchFamily="34" charset="0"/>
                <a:cs typeface="Arial" panose="020B0604020202020204" pitchFamily="34" charset="0"/>
              </a:rPr>
              <a:t>¿CUÁL ES LA VISIÓN DEL FUTURO DE LA EMPRESA AGROPECUARIA?</a:t>
            </a:r>
            <a:endParaRPr lang="es-CO" sz="2000" dirty="0">
              <a:latin typeface="Arial" panose="020B0604020202020204" pitchFamily="34" charset="0"/>
              <a:cs typeface="Arial" panose="020B0604020202020204" pitchFamily="34" charset="0"/>
            </a:endParaRPr>
          </a:p>
        </p:txBody>
      </p:sp>
      <p:pic>
        <p:nvPicPr>
          <p:cNvPr id="2" name="Imagem 1">
            <a:extLst>
              <a:ext uri="{FF2B5EF4-FFF2-40B4-BE49-F238E27FC236}">
                <a16:creationId xmlns:a16="http://schemas.microsoft.com/office/drawing/2014/main" id="{523E8388-1722-D01C-F792-E4941B3020D7}"/>
              </a:ext>
            </a:extLst>
          </p:cNvPr>
          <p:cNvPicPr>
            <a:picLocks noChangeAspect="1"/>
          </p:cNvPicPr>
          <p:nvPr/>
        </p:nvPicPr>
        <p:blipFill>
          <a:blip r:embed="rId2"/>
          <a:stretch>
            <a:fillRect/>
          </a:stretch>
        </p:blipFill>
        <p:spPr>
          <a:xfrm>
            <a:off x="-9195" y="1235928"/>
            <a:ext cx="9144000" cy="4785360"/>
          </a:xfrm>
          <a:prstGeom prst="rect">
            <a:avLst/>
          </a:prstGeom>
        </p:spPr>
      </p:pic>
      <p:sp>
        <p:nvSpPr>
          <p:cNvPr id="3" name="TextBox 20">
            <a:extLst>
              <a:ext uri="{FF2B5EF4-FFF2-40B4-BE49-F238E27FC236}">
                <a16:creationId xmlns:a16="http://schemas.microsoft.com/office/drawing/2014/main" id="{A578F679-498D-5EEA-E0C6-4888F1F2965E}"/>
              </a:ext>
            </a:extLst>
          </p:cNvPr>
          <p:cNvSpPr txBox="1"/>
          <p:nvPr/>
        </p:nvSpPr>
        <p:spPr>
          <a:xfrm>
            <a:off x="4006" y="6459460"/>
            <a:ext cx="8964488" cy="369332"/>
          </a:xfrm>
          <a:prstGeom prst="rect">
            <a:avLst/>
          </a:prstGeom>
          <a:solidFill>
            <a:schemeClr val="bg1"/>
          </a:solidFill>
          <a:ln>
            <a:solidFill>
              <a:schemeClr val="bg1"/>
            </a:solidFill>
          </a:ln>
        </p:spPr>
        <p:txBody>
          <a:bodyPr wrap="square" rtlCol="0" anchor="ctr">
            <a:spAutoFit/>
          </a:bodyPr>
          <a:lstStyle/>
          <a:p>
            <a:pPr algn="just">
              <a:defRPr/>
            </a:pPr>
            <a:r>
              <a:rPr lang="es-CO" sz="1800" dirty="0">
                <a:cs typeface="Times New Roman" panose="02020603050405020304" pitchFamily="18" charset="0"/>
              </a:rPr>
              <a:t>Foto: </a:t>
            </a:r>
            <a:r>
              <a:rPr lang="es-CO" sz="1800" dirty="0" err="1">
                <a:cs typeface="Times New Roman" panose="02020603050405020304" pitchFamily="18" charset="0"/>
              </a:rPr>
              <a:t>Somaticell</a:t>
            </a:r>
            <a:r>
              <a:rPr lang="es-CO" sz="1800" dirty="0">
                <a:cs typeface="Times New Roman" panose="02020603050405020304" pitchFamily="18" charset="0"/>
              </a:rPr>
              <a:t>.</a:t>
            </a:r>
          </a:p>
        </p:txBody>
      </p:sp>
    </p:spTree>
    <p:extLst>
      <p:ext uri="{BB962C8B-B14F-4D97-AF65-F5344CB8AC3E}">
        <p14:creationId xmlns:p14="http://schemas.microsoft.com/office/powerpoint/2010/main" val="9079244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Imagem 3" descr="Caminho de terra em meio à vegetação&#10;&#10;Descrição gerada automaticamente">
            <a:extLst>
              <a:ext uri="{FF2B5EF4-FFF2-40B4-BE49-F238E27FC236}">
                <a16:creationId xmlns:a16="http://schemas.microsoft.com/office/drawing/2014/main" id="{C1438E82-0BF6-46CA-8B9C-19FF96D473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CaixaDeTexto 1">
            <a:extLst>
              <a:ext uri="{FF2B5EF4-FFF2-40B4-BE49-F238E27FC236}">
                <a16:creationId xmlns:a16="http://schemas.microsoft.com/office/drawing/2014/main" id="{F046110B-51E8-4B9E-8816-6E05548F1EF8}"/>
              </a:ext>
            </a:extLst>
          </p:cNvPr>
          <p:cNvSpPr txBox="1"/>
          <p:nvPr/>
        </p:nvSpPr>
        <p:spPr>
          <a:xfrm>
            <a:off x="107504" y="404664"/>
            <a:ext cx="8928992" cy="830997"/>
          </a:xfrm>
          <a:prstGeom prst="rect">
            <a:avLst/>
          </a:prstGeom>
          <a:noFill/>
        </p:spPr>
        <p:txBody>
          <a:bodyPr wrap="square">
            <a:spAutoFit/>
          </a:bodyPr>
          <a:lstStyle/>
          <a:p>
            <a:pPr algn="ctr"/>
            <a:r>
              <a:rPr lang="pt-BR" dirty="0">
                <a:latin typeface="Arial" panose="020B0604020202020204" pitchFamily="34" charset="0"/>
                <a:cs typeface="Arial" panose="020B0604020202020204" pitchFamily="34" charset="0"/>
              </a:rPr>
              <a:t>PIVOTE CENTRAL CON PASTO ZURI PARA PRODUCCIÓN DE ENSILAJE PARA CONFINAMIENTO</a:t>
            </a:r>
            <a:endParaRPr lang="pt-BR" dirty="0"/>
          </a:p>
        </p:txBody>
      </p:sp>
    </p:spTree>
    <p:extLst>
      <p:ext uri="{BB962C8B-B14F-4D97-AF65-F5344CB8AC3E}">
        <p14:creationId xmlns:p14="http://schemas.microsoft.com/office/powerpoint/2010/main" val="79046636"/>
      </p:ext>
    </p:extLst>
  </p:cSld>
  <p:clrMapOvr>
    <a:masterClrMapping/>
  </p:clrMapOvr>
  <p:transition>
    <p:push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8"/>
          <p:cNvSpPr txBox="1">
            <a:spLocks noChangeArrowheads="1"/>
          </p:cNvSpPr>
          <p:nvPr/>
        </p:nvSpPr>
        <p:spPr bwMode="auto">
          <a:xfrm>
            <a:off x="10546" y="44624"/>
            <a:ext cx="913345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ctr">
              <a:spcBef>
                <a:spcPts val="0"/>
              </a:spcBef>
            </a:pPr>
            <a:r>
              <a:rPr lang="pt-BR" altLang="pt-BR" sz="2200" dirty="0">
                <a:latin typeface="Arial" panose="020B0604020202020204" pitchFamily="34" charset="0"/>
                <a:cs typeface="Arial" panose="020B0604020202020204" pitchFamily="34" charset="0"/>
              </a:rPr>
              <a:t>PRODUCCIÓN DE ENSILAJE DE PASTO MIYAGI EN ÁREA IRRIGADA: PRODUCCIÓN DE 250 a 260 TONELADAS POR HECTAREA</a:t>
            </a:r>
          </a:p>
        </p:txBody>
      </p:sp>
      <p:pic>
        <p:nvPicPr>
          <p:cNvPr id="4" name="0e8b16c2-dea3-4588-b0f2-76eaa84289d4">
            <a:hlinkClick r:id="" action="ppaction://media"/>
            <a:extLst>
              <a:ext uri="{FF2B5EF4-FFF2-40B4-BE49-F238E27FC236}">
                <a16:creationId xmlns:a16="http://schemas.microsoft.com/office/drawing/2014/main" id="{D399D1B7-087C-4EAF-AE77-0CEA8097F07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547" y="1484783"/>
            <a:ext cx="9133453" cy="5170387"/>
          </a:xfrm>
          <a:prstGeom prst="rect">
            <a:avLst/>
          </a:prstGeom>
        </p:spPr>
      </p:pic>
    </p:spTree>
    <p:extLst>
      <p:ext uri="{BB962C8B-B14F-4D97-AF65-F5344CB8AC3E}">
        <p14:creationId xmlns:p14="http://schemas.microsoft.com/office/powerpoint/2010/main" val="130248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D48F6DB0-3E53-4F66-BB4B-DCC9E5D4F3A5}"/>
              </a:ext>
            </a:extLst>
          </p:cNvPr>
          <p:cNvSpPr txBox="1"/>
          <p:nvPr/>
        </p:nvSpPr>
        <p:spPr>
          <a:xfrm>
            <a:off x="0" y="5949280"/>
            <a:ext cx="9144000" cy="861774"/>
          </a:xfrm>
          <a:prstGeom prst="rect">
            <a:avLst/>
          </a:prstGeom>
          <a:noFill/>
        </p:spPr>
        <p:txBody>
          <a:bodyPr wrap="square">
            <a:spAutoFit/>
          </a:bodyPr>
          <a:lstStyle/>
          <a:p>
            <a:pPr algn="ctr"/>
            <a:r>
              <a:rPr lang="pt-BR" sz="2500" dirty="0">
                <a:latin typeface="Arial" panose="020B0604020202020204" pitchFamily="34" charset="0"/>
                <a:cs typeface="Arial" panose="020B0604020202020204" pitchFamily="34" charset="0"/>
              </a:rPr>
              <a:t>PREPARANDO LA ENSILAJE DE PASTO </a:t>
            </a:r>
          </a:p>
          <a:p>
            <a:pPr algn="ctr"/>
            <a:r>
              <a:rPr lang="pt-BR" sz="2500" dirty="0">
                <a:latin typeface="Arial" panose="020B0604020202020204" pitchFamily="34" charset="0"/>
                <a:cs typeface="Arial" panose="020B0604020202020204" pitchFamily="34" charset="0"/>
              </a:rPr>
              <a:t>PARA EL CONFINAMIENTO</a:t>
            </a:r>
            <a:endParaRPr lang="pt-BR" sz="2500" dirty="0"/>
          </a:p>
        </p:txBody>
      </p:sp>
      <p:pic>
        <p:nvPicPr>
          <p:cNvPr id="2" name="Video silo Miyagui_BF">
            <a:hlinkClick r:id="" action="ppaction://media"/>
            <a:extLst>
              <a:ext uri="{FF2B5EF4-FFF2-40B4-BE49-F238E27FC236}">
                <a16:creationId xmlns:a16="http://schemas.microsoft.com/office/drawing/2014/main" id="{889E6058-52EC-403D-B64A-F2A83D57B4F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771" y="332656"/>
            <a:ext cx="9074696" cy="5137125"/>
          </a:xfrm>
          <a:prstGeom prst="rect">
            <a:avLst/>
          </a:prstGeom>
        </p:spPr>
      </p:pic>
    </p:spTree>
    <p:extLst>
      <p:ext uri="{BB962C8B-B14F-4D97-AF65-F5344CB8AC3E}">
        <p14:creationId xmlns:p14="http://schemas.microsoft.com/office/powerpoint/2010/main" val="925381961"/>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Imagem 2" descr="Gado em pasto verde&#10;&#10;Descrição gerada automaticamente">
            <a:extLst>
              <a:ext uri="{FF2B5EF4-FFF2-40B4-BE49-F238E27FC236}">
                <a16:creationId xmlns:a16="http://schemas.microsoft.com/office/drawing/2014/main" id="{64613906-45A6-4D87-85A3-E2356F20EA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CaixaDeTexto 3">
            <a:extLst>
              <a:ext uri="{FF2B5EF4-FFF2-40B4-BE49-F238E27FC236}">
                <a16:creationId xmlns:a16="http://schemas.microsoft.com/office/drawing/2014/main" id="{9B36000B-CB55-4C82-B90F-4D777C55A224}"/>
              </a:ext>
            </a:extLst>
          </p:cNvPr>
          <p:cNvSpPr txBox="1"/>
          <p:nvPr/>
        </p:nvSpPr>
        <p:spPr>
          <a:xfrm>
            <a:off x="0" y="404664"/>
            <a:ext cx="9144000" cy="1908215"/>
          </a:xfrm>
          <a:prstGeom prst="rect">
            <a:avLst/>
          </a:prstGeom>
          <a:noFill/>
        </p:spPr>
        <p:txBody>
          <a:bodyPr wrap="square">
            <a:spAutoFit/>
          </a:bodyPr>
          <a:lstStyle/>
          <a:p>
            <a:pPr algn="ctr"/>
            <a:r>
              <a:rPr lang="pt-BR" sz="2300" dirty="0">
                <a:latin typeface="Arial" panose="020B0604020202020204" pitchFamily="34" charset="0"/>
                <a:cs typeface="Arial" panose="020B0604020202020204" pitchFamily="34" charset="0"/>
              </a:rPr>
              <a:t>NUESTRO PROYECTO CON PIVOTE CENTRAL CON PASTO PARA PRODUCCIÓN DE TERNEROS</a:t>
            </a:r>
          </a:p>
          <a:p>
            <a:pPr algn="ctr"/>
            <a:r>
              <a:rPr lang="pt-BR" dirty="0">
                <a:latin typeface="Arial" panose="020B0604020202020204" pitchFamily="34" charset="0"/>
                <a:cs typeface="Arial" panose="020B0604020202020204" pitchFamily="34" charset="0"/>
              </a:rPr>
              <a:t>9 VACAS CON TERNERO POR HECTARE</a:t>
            </a:r>
          </a:p>
          <a:p>
            <a:pPr algn="ctr"/>
            <a:endParaRPr lang="pt-BR" dirty="0">
              <a:latin typeface="Arial" panose="020B0604020202020204" pitchFamily="34" charset="0"/>
              <a:cs typeface="Arial" panose="020B0604020202020204" pitchFamily="34" charset="0"/>
            </a:endParaRPr>
          </a:p>
          <a:p>
            <a:pPr algn="ctr"/>
            <a:r>
              <a:rPr lang="pt-BR" dirty="0">
                <a:latin typeface="Arial" panose="020B0604020202020204" pitchFamily="34" charset="0"/>
                <a:cs typeface="Arial" panose="020B0604020202020204" pitchFamily="34" charset="0"/>
              </a:rPr>
              <a:t>DESTETE DE TERNEROS CON 7 MESES Y CON 250 A 270 KG </a:t>
            </a:r>
            <a:endParaRPr lang="pt-BR" dirty="0"/>
          </a:p>
        </p:txBody>
      </p:sp>
    </p:spTree>
    <p:extLst>
      <p:ext uri="{BB962C8B-B14F-4D97-AF65-F5344CB8AC3E}">
        <p14:creationId xmlns:p14="http://schemas.microsoft.com/office/powerpoint/2010/main" val="2994901183"/>
      </p:ext>
    </p:extLst>
  </p:cSld>
  <p:clrMapOvr>
    <a:masterClrMapping/>
  </p:clrMapOvr>
  <p:transition>
    <p:push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F3DB1C0-3EFA-4B57-8AD8-7238FEEB71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318022"/>
            <a:ext cx="9144000" cy="4221956"/>
          </a:xfrm>
          <a:prstGeom prst="rect">
            <a:avLst/>
          </a:prstGeom>
        </p:spPr>
      </p:pic>
      <p:sp>
        <p:nvSpPr>
          <p:cNvPr id="4" name="Text Box 8">
            <a:extLst>
              <a:ext uri="{FF2B5EF4-FFF2-40B4-BE49-F238E27FC236}">
                <a16:creationId xmlns:a16="http://schemas.microsoft.com/office/drawing/2014/main" id="{62F14763-7C0F-4E6E-9E56-FF20ECE92FCB}"/>
              </a:ext>
            </a:extLst>
          </p:cNvPr>
          <p:cNvSpPr txBox="1">
            <a:spLocks noChangeArrowheads="1"/>
          </p:cNvSpPr>
          <p:nvPr/>
        </p:nvSpPr>
        <p:spPr bwMode="auto">
          <a:xfrm>
            <a:off x="0" y="304200"/>
            <a:ext cx="914399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ctr">
              <a:spcBef>
                <a:spcPts val="0"/>
              </a:spcBef>
            </a:pPr>
            <a:r>
              <a:rPr lang="pt-BR" altLang="pt-BR" sz="2600" dirty="0">
                <a:latin typeface="Arial" panose="020B0604020202020204" pitchFamily="34" charset="0"/>
                <a:cs typeface="Arial" panose="020B0604020202020204" pitchFamily="34" charset="0"/>
              </a:rPr>
              <a:t>CONFINAMIENTO EN ESTA FINCA</a:t>
            </a:r>
          </a:p>
        </p:txBody>
      </p:sp>
    </p:spTree>
    <p:extLst>
      <p:ext uri="{BB962C8B-B14F-4D97-AF65-F5344CB8AC3E}">
        <p14:creationId xmlns:p14="http://schemas.microsoft.com/office/powerpoint/2010/main" val="2004655394"/>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D6DAAD58-3B1E-4BC2-A3BD-EE0A27037CC8}"/>
              </a:ext>
            </a:extLst>
          </p:cNvPr>
          <p:cNvSpPr txBox="1"/>
          <p:nvPr/>
        </p:nvSpPr>
        <p:spPr>
          <a:xfrm>
            <a:off x="0" y="188640"/>
            <a:ext cx="9108504" cy="2231380"/>
          </a:xfrm>
          <a:prstGeom prst="rect">
            <a:avLst/>
          </a:prstGeom>
          <a:noFill/>
        </p:spPr>
        <p:txBody>
          <a:bodyPr wrap="square">
            <a:spAutoFit/>
          </a:bodyPr>
          <a:lstStyle/>
          <a:p>
            <a:pPr algn="ctr"/>
            <a:r>
              <a:rPr lang="es-ES" sz="2200" u="sng" dirty="0">
                <a:latin typeface="Arial" panose="020B0604020202020204" pitchFamily="34" charset="0"/>
                <a:cs typeface="Arial" panose="020B0604020202020204" pitchFamily="34" charset="0"/>
              </a:rPr>
              <a:t>CONFINAMIENTO DE VACAS PARA PRODUCCIÓN DE TERNEROS. </a:t>
            </a:r>
          </a:p>
          <a:p>
            <a:pPr algn="ctr"/>
            <a:r>
              <a:rPr lang="es-ES" sz="2100" dirty="0">
                <a:latin typeface="Arial" panose="020B0604020202020204" pitchFamily="34" charset="0"/>
                <a:cs typeface="Arial" panose="020B0604020202020204" pitchFamily="34" charset="0"/>
              </a:rPr>
              <a:t>BASE DE LA ALIMENTACIÓN DE LAS VACAS: ENSILAJE DE PASTO PRODUCIDA EN EL PIVOTE VALLEY AL LADO.</a:t>
            </a:r>
          </a:p>
          <a:p>
            <a:pPr algn="ctr"/>
            <a:endParaRPr lang="es-ES" sz="1200" dirty="0">
              <a:latin typeface="Arial" panose="020B0604020202020204" pitchFamily="34" charset="0"/>
              <a:cs typeface="Arial" panose="020B0604020202020204" pitchFamily="34" charset="0"/>
            </a:endParaRPr>
          </a:p>
          <a:p>
            <a:pPr algn="ctr"/>
            <a:r>
              <a:rPr lang="es-ES" sz="2100" u="sng" dirty="0">
                <a:latin typeface="Arial" panose="020B0604020202020204" pitchFamily="34" charset="0"/>
                <a:cs typeface="Arial" panose="020B0604020202020204" pitchFamily="34" charset="0"/>
              </a:rPr>
              <a:t>META:</a:t>
            </a:r>
            <a:r>
              <a:rPr lang="es-ES" sz="2100" dirty="0">
                <a:latin typeface="Arial" panose="020B0604020202020204" pitchFamily="34" charset="0"/>
                <a:cs typeface="Arial" panose="020B0604020202020204" pitchFamily="34" charset="0"/>
              </a:rPr>
              <a:t> PRODUCIR TERNEROS CON 7 A 8 MESES DE VIDA CON 270 A 300 KG Y CON COSTO MUCHO MENOR QUE EL MERCADO ACTUAL. </a:t>
            </a:r>
          </a:p>
          <a:p>
            <a:pPr algn="ctr"/>
            <a:r>
              <a:rPr lang="es-ES" sz="2100" dirty="0">
                <a:latin typeface="Arial" panose="020B0604020202020204" pitchFamily="34" charset="0"/>
                <a:cs typeface="Arial" panose="020B0604020202020204" pitchFamily="34" charset="0"/>
              </a:rPr>
              <a:t>EN CADA CORRAL DE CONFINAMIENTO HAY UN CREEP FEEDING.</a:t>
            </a:r>
          </a:p>
        </p:txBody>
      </p:sp>
      <p:pic>
        <p:nvPicPr>
          <p:cNvPr id="4" name="Imagem 3" descr="Uma imagem contendo verde, edifício, água, pintado&#10;&#10;Descrição gerada automaticamente">
            <a:extLst>
              <a:ext uri="{FF2B5EF4-FFF2-40B4-BE49-F238E27FC236}">
                <a16:creationId xmlns:a16="http://schemas.microsoft.com/office/drawing/2014/main" id="{176D8204-C8C8-4482-8689-91B8D5C6521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400"/>
          <a:stretch/>
        </p:blipFill>
        <p:spPr>
          <a:xfrm rot="5400000">
            <a:off x="2549809" y="254681"/>
            <a:ext cx="4133837" cy="8983552"/>
          </a:xfrm>
          <a:prstGeom prst="rect">
            <a:avLst/>
          </a:prstGeom>
        </p:spPr>
      </p:pic>
    </p:spTree>
    <p:extLst>
      <p:ext uri="{BB962C8B-B14F-4D97-AF65-F5344CB8AC3E}">
        <p14:creationId xmlns:p14="http://schemas.microsoft.com/office/powerpoint/2010/main" val="629731908"/>
      </p:ext>
    </p:extLst>
  </p:cSld>
  <p:clrMapOvr>
    <a:masterClrMapping/>
  </p:clrMapOvr>
  <p:transition>
    <p:push dir="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ntendo screenshot, texto&#10;&#10;Descrição gerada automaticamente">
            <a:extLst>
              <a:ext uri="{FF2B5EF4-FFF2-40B4-BE49-F238E27FC236}">
                <a16:creationId xmlns:a16="http://schemas.microsoft.com/office/drawing/2014/main" id="{B2A6F5A4-67F0-418F-AD8C-3DA37EB9783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9373"/>
          <a:stretch/>
        </p:blipFill>
        <p:spPr>
          <a:xfrm>
            <a:off x="1034306" y="980728"/>
            <a:ext cx="7200800" cy="5192099"/>
          </a:xfrm>
          <a:prstGeom prst="rect">
            <a:avLst/>
          </a:prstGeom>
        </p:spPr>
      </p:pic>
      <p:sp>
        <p:nvSpPr>
          <p:cNvPr id="4" name="Rectangle 7">
            <a:extLst>
              <a:ext uri="{FF2B5EF4-FFF2-40B4-BE49-F238E27FC236}">
                <a16:creationId xmlns:a16="http://schemas.microsoft.com/office/drawing/2014/main" id="{C9A3E88D-208C-403A-9CFC-9A75246A040E}"/>
              </a:ext>
            </a:extLst>
          </p:cNvPr>
          <p:cNvSpPr>
            <a:spLocks noChangeArrowheads="1"/>
          </p:cNvSpPr>
          <p:nvPr/>
        </p:nvSpPr>
        <p:spPr bwMode="auto">
          <a:xfrm>
            <a:off x="323850" y="437763"/>
            <a:ext cx="86217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pt-BR" altLang="pt-BR" sz="2400" b="1" dirty="0">
                <a:latin typeface="Arial" panose="020B0604020202020204" pitchFamily="34" charset="0"/>
                <a:cs typeface="Arial" panose="020B0604020202020204" pitchFamily="34" charset="0"/>
              </a:rPr>
              <a:t>ENCALAJE DEL PIVOTE DE COROZITO</a:t>
            </a:r>
          </a:p>
        </p:txBody>
      </p:sp>
    </p:spTree>
    <p:extLst>
      <p:ext uri="{BB962C8B-B14F-4D97-AF65-F5344CB8AC3E}">
        <p14:creationId xmlns:p14="http://schemas.microsoft.com/office/powerpoint/2010/main" val="380547638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Caminho de terra ao lado de uma ponte&#10;&#10;Descrição gerada automaticamente com confiança média">
            <a:extLst>
              <a:ext uri="{FF2B5EF4-FFF2-40B4-BE49-F238E27FC236}">
                <a16:creationId xmlns:a16="http://schemas.microsoft.com/office/drawing/2014/main" id="{8BA140AB-FD74-4451-BF66-F4BB71FFE1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27" y="-44624"/>
            <a:ext cx="9114215" cy="6858000"/>
          </a:xfrm>
          <a:prstGeom prst="rect">
            <a:avLst/>
          </a:prstGeom>
        </p:spPr>
      </p:pic>
      <p:sp>
        <p:nvSpPr>
          <p:cNvPr id="6" name="Text Box 8">
            <a:extLst>
              <a:ext uri="{FF2B5EF4-FFF2-40B4-BE49-F238E27FC236}">
                <a16:creationId xmlns:a16="http://schemas.microsoft.com/office/drawing/2014/main" id="{9C6613D9-671F-4F62-914A-8D7B81DBE033}"/>
              </a:ext>
            </a:extLst>
          </p:cNvPr>
          <p:cNvSpPr txBox="1">
            <a:spLocks noChangeArrowheads="1"/>
          </p:cNvSpPr>
          <p:nvPr/>
        </p:nvSpPr>
        <p:spPr bwMode="auto">
          <a:xfrm>
            <a:off x="323528" y="44624"/>
            <a:ext cx="86042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ctr">
              <a:spcBef>
                <a:spcPct val="50000"/>
              </a:spcBef>
            </a:pPr>
            <a:r>
              <a:rPr lang="pt-BR" altLang="pt-BR" sz="2800" dirty="0">
                <a:latin typeface="Trebuchet MS" panose="020B0603020202020204" pitchFamily="34" charset="0"/>
              </a:rPr>
              <a:t>NUESTRO PROYECTO DE FERTIRRIEGO DE PASTO HDA SANTA THEREZA</a:t>
            </a:r>
          </a:p>
        </p:txBody>
      </p:sp>
    </p:spTree>
    <p:extLst>
      <p:ext uri="{BB962C8B-B14F-4D97-AF65-F5344CB8AC3E}">
        <p14:creationId xmlns:p14="http://schemas.microsoft.com/office/powerpoint/2010/main" val="252958848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Ponte e prédios ao fundo&#10;&#10;Descrição gerada automaticamente com confiança baixa">
            <a:extLst>
              <a:ext uri="{FF2B5EF4-FFF2-40B4-BE49-F238E27FC236}">
                <a16:creationId xmlns:a16="http://schemas.microsoft.com/office/drawing/2014/main" id="{2AB547D5-6E07-481B-8B05-60F1CF1D59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43544"/>
            <a:ext cx="9202057" cy="6901543"/>
          </a:xfrm>
          <a:prstGeom prst="rect">
            <a:avLst/>
          </a:prstGeom>
        </p:spPr>
      </p:pic>
      <p:sp>
        <p:nvSpPr>
          <p:cNvPr id="5" name="Text Box 8">
            <a:extLst>
              <a:ext uri="{FF2B5EF4-FFF2-40B4-BE49-F238E27FC236}">
                <a16:creationId xmlns:a16="http://schemas.microsoft.com/office/drawing/2014/main" id="{4BE89E47-89C1-4D9A-A02C-F72C4885DABD}"/>
              </a:ext>
            </a:extLst>
          </p:cNvPr>
          <p:cNvSpPr txBox="1">
            <a:spLocks noChangeArrowheads="1"/>
          </p:cNvSpPr>
          <p:nvPr/>
        </p:nvSpPr>
        <p:spPr bwMode="auto">
          <a:xfrm>
            <a:off x="475928" y="44624"/>
            <a:ext cx="86042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ctr">
              <a:spcBef>
                <a:spcPct val="50000"/>
              </a:spcBef>
            </a:pPr>
            <a:r>
              <a:rPr lang="pt-BR" altLang="pt-BR" sz="2800" dirty="0">
                <a:latin typeface="Trebuchet MS" panose="020B0603020202020204" pitchFamily="34" charset="0"/>
              </a:rPr>
              <a:t>NUESTRO PROYECTO DE FERTIRRIEGO DE PASTO HDA SANTA THEREZA</a:t>
            </a:r>
          </a:p>
        </p:txBody>
      </p:sp>
    </p:spTree>
    <p:extLst>
      <p:ext uri="{BB962C8B-B14F-4D97-AF65-F5344CB8AC3E}">
        <p14:creationId xmlns:p14="http://schemas.microsoft.com/office/powerpoint/2010/main" val="173759183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ntendo ao ar livre, edifício, barco, água&#10;&#10;Descrição gerada automaticamente">
            <a:extLst>
              <a:ext uri="{FF2B5EF4-FFF2-40B4-BE49-F238E27FC236}">
                <a16:creationId xmlns:a16="http://schemas.microsoft.com/office/drawing/2014/main" id="{2C774D38-6F18-4D2B-AAFB-3949E2543F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4000534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C3433EED-4DC5-BF66-6148-116FBDD4595F}"/>
              </a:ext>
            </a:extLst>
          </p:cNvPr>
          <p:cNvSpPr txBox="1"/>
          <p:nvPr/>
        </p:nvSpPr>
        <p:spPr>
          <a:xfrm>
            <a:off x="0" y="548190"/>
            <a:ext cx="9115740" cy="523220"/>
          </a:xfrm>
          <a:prstGeom prst="rect">
            <a:avLst/>
          </a:prstGeom>
          <a:solidFill>
            <a:schemeClr val="bg1"/>
          </a:solidFill>
        </p:spPr>
        <p:txBody>
          <a:bodyPr wrap="square" rtlCol="0">
            <a:spAutoFit/>
          </a:bodyPr>
          <a:lstStyle/>
          <a:p>
            <a:pPr algn="ctr"/>
            <a:r>
              <a:rPr lang="es-ES" sz="2800" dirty="0">
                <a:latin typeface="Arial" panose="020B0604020202020204" pitchFamily="34" charset="0"/>
                <a:cs typeface="Arial" panose="020B0604020202020204" pitchFamily="34" charset="0"/>
              </a:rPr>
              <a:t>RENTABILIDAD x GANANCIAS</a:t>
            </a:r>
            <a:endParaRPr lang="es-CO" sz="2800" dirty="0">
              <a:latin typeface="Arial" panose="020B0604020202020204" pitchFamily="34" charset="0"/>
              <a:cs typeface="Arial" panose="020B0604020202020204" pitchFamily="34" charset="0"/>
            </a:endParaRPr>
          </a:p>
        </p:txBody>
      </p:sp>
      <p:pic>
        <p:nvPicPr>
          <p:cNvPr id="1026" name="Picture 2" descr="Formação do leite bovino: Saiba como acontece">
            <a:extLst>
              <a:ext uri="{FF2B5EF4-FFF2-40B4-BE49-F238E27FC236}">
                <a16:creationId xmlns:a16="http://schemas.microsoft.com/office/drawing/2014/main" id="{36CC5F0C-32B2-6595-8052-E99DCD3387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0579"/>
            <a:ext cx="9144000" cy="47847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20">
            <a:extLst>
              <a:ext uri="{FF2B5EF4-FFF2-40B4-BE49-F238E27FC236}">
                <a16:creationId xmlns:a16="http://schemas.microsoft.com/office/drawing/2014/main" id="{BD4F0DF3-EAB4-0531-A253-6DDB25902707}"/>
              </a:ext>
            </a:extLst>
          </p:cNvPr>
          <p:cNvSpPr txBox="1"/>
          <p:nvPr/>
        </p:nvSpPr>
        <p:spPr>
          <a:xfrm>
            <a:off x="4006" y="6459460"/>
            <a:ext cx="8964488" cy="369332"/>
          </a:xfrm>
          <a:prstGeom prst="rect">
            <a:avLst/>
          </a:prstGeom>
          <a:solidFill>
            <a:schemeClr val="bg1"/>
          </a:solidFill>
          <a:ln>
            <a:solidFill>
              <a:schemeClr val="bg1"/>
            </a:solidFill>
          </a:ln>
        </p:spPr>
        <p:txBody>
          <a:bodyPr wrap="square" rtlCol="0" anchor="ctr">
            <a:spAutoFit/>
          </a:bodyPr>
          <a:lstStyle/>
          <a:p>
            <a:pPr algn="just">
              <a:defRPr/>
            </a:pPr>
            <a:r>
              <a:rPr lang="es-CO" sz="1800" dirty="0">
                <a:cs typeface="Times New Roman" panose="02020603050405020304" pitchFamily="18" charset="0"/>
              </a:rPr>
              <a:t>Foto: </a:t>
            </a:r>
            <a:r>
              <a:rPr lang="es-CO" sz="1800" dirty="0" err="1">
                <a:cs typeface="Times New Roman" panose="02020603050405020304" pitchFamily="18" charset="0"/>
              </a:rPr>
              <a:t>Somaticell</a:t>
            </a:r>
            <a:r>
              <a:rPr lang="es-CO" sz="1800" dirty="0">
                <a:cs typeface="Times New Roman" panose="02020603050405020304" pitchFamily="18" charset="0"/>
              </a:rPr>
              <a:t>.</a:t>
            </a:r>
          </a:p>
        </p:txBody>
      </p:sp>
    </p:spTree>
    <p:extLst>
      <p:ext uri="{BB962C8B-B14F-4D97-AF65-F5344CB8AC3E}">
        <p14:creationId xmlns:p14="http://schemas.microsoft.com/office/powerpoint/2010/main" val="8500717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Campo de terra&#10;&#10;Descrição gerada automaticamente">
            <a:extLst>
              <a:ext uri="{FF2B5EF4-FFF2-40B4-BE49-F238E27FC236}">
                <a16:creationId xmlns:a16="http://schemas.microsoft.com/office/drawing/2014/main" id="{64BCBDED-0D3A-44E0-B92D-F3E51A4DA9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394" y="0"/>
            <a:ext cx="9144000" cy="6858000"/>
          </a:xfrm>
          <a:prstGeom prst="rect">
            <a:avLst/>
          </a:prstGeom>
        </p:spPr>
      </p:pic>
    </p:spTree>
    <p:extLst>
      <p:ext uri="{BB962C8B-B14F-4D97-AF65-F5344CB8AC3E}">
        <p14:creationId xmlns:p14="http://schemas.microsoft.com/office/powerpoint/2010/main" val="265548912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72613CA3-231E-2615-B423-E055DD57C519}"/>
              </a:ext>
            </a:extLst>
          </p:cNvPr>
          <p:cNvSpPr>
            <a:spLocks noChangeArrowheads="1"/>
          </p:cNvSpPr>
          <p:nvPr/>
        </p:nvSpPr>
        <p:spPr bwMode="auto">
          <a:xfrm>
            <a:off x="304800" y="0"/>
            <a:ext cx="838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pt-BR" altLang="pt-BR" sz="3200" dirty="0"/>
              <a:t> FAZENDA SANTA THEREZA</a:t>
            </a:r>
          </a:p>
        </p:txBody>
      </p:sp>
      <p:pic>
        <p:nvPicPr>
          <p:cNvPr id="108547" name="Imagem 3" descr="DSC03652.JPG">
            <a:extLst>
              <a:ext uri="{FF2B5EF4-FFF2-40B4-BE49-F238E27FC236}">
                <a16:creationId xmlns:a16="http://schemas.microsoft.com/office/drawing/2014/main" id="{093FF777-68D3-9E37-C858-524573F1DCEF}"/>
              </a:ext>
            </a:extLst>
          </p:cNvPr>
          <p:cNvPicPr>
            <a:picLocks noChangeAspect="1"/>
          </p:cNvPicPr>
          <p:nvPr/>
        </p:nvPicPr>
        <p:blipFill>
          <a:blip r:embed="rId2">
            <a:extLst>
              <a:ext uri="{28A0092B-C50C-407E-A947-70E740481C1C}">
                <a14:useLocalDpi xmlns:a14="http://schemas.microsoft.com/office/drawing/2010/main" val="0"/>
              </a:ext>
            </a:extLst>
          </a:blip>
          <a:srcRect r="1404" b="12360"/>
          <a:stretch>
            <a:fillRect/>
          </a:stretch>
        </p:blipFill>
        <p:spPr bwMode="auto">
          <a:xfrm>
            <a:off x="428625" y="928688"/>
            <a:ext cx="8358188"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402" name="Imagem 1" descr="CAPA_FAZEND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26988"/>
            <a:ext cx="8955088"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Rectangle 2"/>
          <p:cNvSpPr>
            <a:spLocks noChangeArrowheads="1"/>
          </p:cNvSpPr>
          <p:nvPr/>
        </p:nvSpPr>
        <p:spPr bwMode="auto">
          <a:xfrm>
            <a:off x="0" y="142875"/>
            <a:ext cx="9144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pt-BR" altLang="pt-BR" sz="3000" dirty="0">
                <a:latin typeface="Arial" panose="020B0604020202020204" pitchFamily="34" charset="0"/>
              </a:rPr>
              <a:t> NUESTRO PROYECTO DE PRODUCCIÓN DE LECHE EN PASTO CON RIEGO</a:t>
            </a:r>
          </a:p>
        </p:txBody>
      </p:sp>
      <p:sp>
        <p:nvSpPr>
          <p:cNvPr id="102404" name="Rectangle 2"/>
          <p:cNvSpPr>
            <a:spLocks noChangeArrowheads="1"/>
          </p:cNvSpPr>
          <p:nvPr/>
        </p:nvSpPr>
        <p:spPr bwMode="auto">
          <a:xfrm>
            <a:off x="0" y="980728"/>
            <a:ext cx="9144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pt-BR" altLang="pt-BR" sz="3000" dirty="0">
                <a:latin typeface="Arial" panose="020B0604020202020204" pitchFamily="34" charset="0"/>
              </a:rPr>
              <a:t> HDA SANTA THEREZA</a:t>
            </a:r>
          </a:p>
        </p:txBody>
      </p:sp>
    </p:spTree>
    <p:extLst>
      <p:ext uri="{BB962C8B-B14F-4D97-AF65-F5344CB8AC3E}">
        <p14:creationId xmlns:p14="http://schemas.microsoft.com/office/powerpoint/2010/main" val="1633257746"/>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319" name="Picture 7" descr="fazenda de neo-zelandeses no Oeste da Bahia com ordenha duplo 36">
            <a:extLst>
              <a:ext uri="{FF2B5EF4-FFF2-40B4-BE49-F238E27FC236}">
                <a16:creationId xmlns:a16="http://schemas.microsoft.com/office/drawing/2014/main" id="{004717BC-25D6-4C78-87CF-E80FED788B6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210162"/>
            <a:ext cx="9144000" cy="5099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a:extLst>
              <a:ext uri="{FF2B5EF4-FFF2-40B4-BE49-F238E27FC236}">
                <a16:creationId xmlns:a16="http://schemas.microsoft.com/office/drawing/2014/main" id="{4BE89E47-89C1-4D9A-A02C-F72C4885DABD}"/>
              </a:ext>
            </a:extLst>
          </p:cNvPr>
          <p:cNvSpPr txBox="1">
            <a:spLocks noChangeArrowheads="1"/>
          </p:cNvSpPr>
          <p:nvPr/>
        </p:nvSpPr>
        <p:spPr bwMode="auto">
          <a:xfrm>
            <a:off x="475928" y="44624"/>
            <a:ext cx="86042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ctr">
              <a:spcBef>
                <a:spcPct val="50000"/>
              </a:spcBef>
            </a:pPr>
            <a:r>
              <a:rPr lang="pt-BR" altLang="pt-BR" sz="2800" dirty="0">
                <a:latin typeface="Trebuchet MS" panose="020B0603020202020204" pitchFamily="34" charset="0"/>
              </a:rPr>
              <a:t>NUESTRO PROYECTO DE FERTIRRIEGO DE PASTO HDA LEITE VERDE - NEOZELANDESES</a:t>
            </a:r>
          </a:p>
        </p:txBody>
      </p:sp>
    </p:spTree>
    <p:extLst>
      <p:ext uri="{BB962C8B-B14F-4D97-AF65-F5344CB8AC3E}">
        <p14:creationId xmlns:p14="http://schemas.microsoft.com/office/powerpoint/2010/main" val="41419345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037319"/>
                                        </p:tgtEl>
                                        <p:attrNameLst>
                                          <p:attrName>style.visibility</p:attrName>
                                        </p:attrNameLst>
                                      </p:cBhvr>
                                      <p:to>
                                        <p:strVal val="visible"/>
                                      </p:to>
                                    </p:set>
                                    <p:anim calcmode="lin" valueType="num">
                                      <p:cBhvr additive="base">
                                        <p:cTn id="7" dur="500" fill="hold"/>
                                        <p:tgtEl>
                                          <p:spTgt spid="1037319"/>
                                        </p:tgtEl>
                                        <p:attrNameLst>
                                          <p:attrName>ppt_x</p:attrName>
                                        </p:attrNameLst>
                                      </p:cBhvr>
                                      <p:tavLst>
                                        <p:tav tm="0">
                                          <p:val>
                                            <p:strVal val="1+#ppt_w/2"/>
                                          </p:val>
                                        </p:tav>
                                        <p:tav tm="100000">
                                          <p:val>
                                            <p:strVal val="#ppt_x"/>
                                          </p:val>
                                        </p:tav>
                                      </p:tavLst>
                                    </p:anim>
                                    <p:anim calcmode="lin" valueType="num">
                                      <p:cBhvr additive="base">
                                        <p:cTn id="8" dur="500" fill="hold"/>
                                        <p:tgtEl>
                                          <p:spTgt spid="10373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Homem de camisa azul sorrindo&#10;&#10;Descrição gerada automaticamente">
            <a:extLst>
              <a:ext uri="{FF2B5EF4-FFF2-40B4-BE49-F238E27FC236}">
                <a16:creationId xmlns:a16="http://schemas.microsoft.com/office/drawing/2014/main" id="{43E901DF-B7A6-4856-80D0-A57CB4B3043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563736"/>
            <a:ext cx="9144000" cy="6294263"/>
          </a:xfrm>
          <a:prstGeom prst="rect">
            <a:avLst/>
          </a:prstGeom>
        </p:spPr>
      </p:pic>
      <p:sp>
        <p:nvSpPr>
          <p:cNvPr id="5" name="Text Box 8">
            <a:extLst>
              <a:ext uri="{FF2B5EF4-FFF2-40B4-BE49-F238E27FC236}">
                <a16:creationId xmlns:a16="http://schemas.microsoft.com/office/drawing/2014/main" id="{4BE89E47-89C1-4D9A-A02C-F72C4885DABD}"/>
              </a:ext>
            </a:extLst>
          </p:cNvPr>
          <p:cNvSpPr txBox="1">
            <a:spLocks noChangeArrowheads="1"/>
          </p:cNvSpPr>
          <p:nvPr/>
        </p:nvSpPr>
        <p:spPr bwMode="auto">
          <a:xfrm>
            <a:off x="475928" y="44624"/>
            <a:ext cx="86042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ctr">
              <a:spcBef>
                <a:spcPct val="50000"/>
              </a:spcBef>
            </a:pPr>
            <a:r>
              <a:rPr lang="pt-BR" altLang="pt-BR" sz="2800" dirty="0">
                <a:latin typeface="Trebuchet MS" panose="020B0603020202020204" pitchFamily="34" charset="0"/>
              </a:rPr>
              <a:t>LEITE VERDE BAHIA - NEOZELANDESES</a:t>
            </a:r>
          </a:p>
        </p:txBody>
      </p:sp>
    </p:spTree>
    <p:extLst>
      <p:ext uri="{BB962C8B-B14F-4D97-AF65-F5344CB8AC3E}">
        <p14:creationId xmlns:p14="http://schemas.microsoft.com/office/powerpoint/2010/main" val="73057771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1" name="Imagem 4" descr="IMG_4792.JPG">
            <a:extLst>
              <a:ext uri="{FF2B5EF4-FFF2-40B4-BE49-F238E27FC236}">
                <a16:creationId xmlns:a16="http://schemas.microsoft.com/office/drawing/2014/main" id="{8A611425-F6A7-52B6-A080-D30776A68978}"/>
              </a:ext>
            </a:extLst>
          </p:cNvPr>
          <p:cNvPicPr>
            <a:picLocks noChangeAspect="1"/>
          </p:cNvPicPr>
          <p:nvPr/>
        </p:nvPicPr>
        <p:blipFill rotWithShape="1">
          <a:blip r:embed="rId2">
            <a:extLst>
              <a:ext uri="{28A0092B-C50C-407E-A947-70E740481C1C}">
                <a14:useLocalDpi xmlns:a14="http://schemas.microsoft.com/office/drawing/2010/main" val="0"/>
              </a:ext>
            </a:extLst>
          </a:blip>
          <a:srcRect l="16401" r="9327" b="3384"/>
          <a:stretch/>
        </p:blipFill>
        <p:spPr bwMode="auto">
          <a:xfrm>
            <a:off x="1619672" y="631964"/>
            <a:ext cx="6336704" cy="618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7">
            <a:extLst>
              <a:ext uri="{FF2B5EF4-FFF2-40B4-BE49-F238E27FC236}">
                <a16:creationId xmlns:a16="http://schemas.microsoft.com/office/drawing/2014/main" id="{3B667AB3-0B0F-28F1-95B8-50E2693BC995}"/>
              </a:ext>
            </a:extLst>
          </p:cNvPr>
          <p:cNvSpPr>
            <a:spLocks noChangeArrowheads="1"/>
          </p:cNvSpPr>
          <p:nvPr/>
        </p:nvSpPr>
        <p:spPr bwMode="auto">
          <a:xfrm>
            <a:off x="304800" y="0"/>
            <a:ext cx="838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pt-BR" altLang="pt-BR" sz="3200" dirty="0">
                <a:latin typeface="Arial" panose="020B0604020202020204" pitchFamily="34" charset="0"/>
                <a:cs typeface="Arial" panose="020B0604020202020204" pitchFamily="34" charset="0"/>
              </a:rPr>
              <a:t> PIVOTE CON TERNERAS</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C4DACD76-35F5-26DD-D82F-1C87D51FE06E}"/>
              </a:ext>
            </a:extLst>
          </p:cNvPr>
          <p:cNvSpPr>
            <a:spLocks noChangeArrowheads="1"/>
          </p:cNvSpPr>
          <p:nvPr/>
        </p:nvSpPr>
        <p:spPr bwMode="auto">
          <a:xfrm>
            <a:off x="304800" y="0"/>
            <a:ext cx="838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pt-BR" altLang="pt-BR" sz="3200" dirty="0">
                <a:latin typeface="Arial" panose="020B0604020202020204" pitchFamily="34" charset="0"/>
                <a:cs typeface="Arial" panose="020B0604020202020204" pitchFamily="34" charset="0"/>
              </a:rPr>
              <a:t> VACAS</a:t>
            </a:r>
          </a:p>
        </p:txBody>
      </p:sp>
      <p:pic>
        <p:nvPicPr>
          <p:cNvPr id="100355" name="Imagem 2" descr="IMG_4802.JPG">
            <a:extLst>
              <a:ext uri="{FF2B5EF4-FFF2-40B4-BE49-F238E27FC236}">
                <a16:creationId xmlns:a16="http://schemas.microsoft.com/office/drawing/2014/main" id="{7933CB44-4686-1F92-EE01-B4AFE4404B9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2938" y="714375"/>
            <a:ext cx="80010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99FB1FFA-162F-1A32-B606-3E595D678E06}"/>
              </a:ext>
            </a:extLst>
          </p:cNvPr>
          <p:cNvSpPr>
            <a:spLocks noChangeArrowheads="1"/>
          </p:cNvSpPr>
          <p:nvPr/>
        </p:nvSpPr>
        <p:spPr bwMode="auto">
          <a:xfrm>
            <a:off x="0" y="14672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pt-BR" altLang="pt-BR" sz="3000" dirty="0">
                <a:latin typeface="Arial" panose="020B0604020202020204" pitchFamily="34" charset="0"/>
                <a:cs typeface="Arial" panose="020B0604020202020204" pitchFamily="34" charset="0"/>
              </a:rPr>
              <a:t> MANEJO DEL PASTO: EVITAR PERDIDAS</a:t>
            </a:r>
          </a:p>
          <a:p>
            <a:pPr algn="ctr"/>
            <a:r>
              <a:rPr lang="pt-BR" altLang="pt-BR" sz="3000" dirty="0">
                <a:latin typeface="Arial" panose="020B0604020202020204" pitchFamily="34" charset="0"/>
                <a:cs typeface="Arial" panose="020B0604020202020204" pitchFamily="34" charset="0"/>
              </a:rPr>
              <a:t>PASTOREO EN FRANJAS</a:t>
            </a:r>
          </a:p>
        </p:txBody>
      </p:sp>
      <p:pic>
        <p:nvPicPr>
          <p:cNvPr id="2" name="f2fac484-966f-4ea0-93e1-138eb9e6f88c">
            <a:hlinkClick r:id="" action="ppaction://media"/>
            <a:extLst>
              <a:ext uri="{FF2B5EF4-FFF2-40B4-BE49-F238E27FC236}">
                <a16:creationId xmlns:a16="http://schemas.microsoft.com/office/drawing/2014/main" id="{B158E860-0EB1-DE6E-4353-974880CBBE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9756" y="1196752"/>
            <a:ext cx="8964488" cy="5052711"/>
          </a:xfrm>
          <a:prstGeom prst="rect">
            <a:avLst/>
          </a:prstGeom>
        </p:spPr>
      </p:pic>
    </p:spTree>
    <p:extLst>
      <p:ext uri="{BB962C8B-B14F-4D97-AF65-F5344CB8AC3E}">
        <p14:creationId xmlns:p14="http://schemas.microsoft.com/office/powerpoint/2010/main" val="237895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5"/>
          <p:cNvSpPr txBox="1"/>
          <p:nvPr/>
        </p:nvSpPr>
        <p:spPr>
          <a:xfrm>
            <a:off x="5004048" y="1449356"/>
            <a:ext cx="4139952" cy="715550"/>
          </a:xfrm>
          <a:prstGeom prst="rect">
            <a:avLst/>
          </a:prstGeom>
          <a:noFill/>
          <a:ln>
            <a:noFill/>
          </a:ln>
        </p:spPr>
        <p:txBody>
          <a:bodyPr spcFirstLastPara="1" wrap="square" lIns="68575" tIns="34275" rIns="68575" bIns="34275" anchor="t" anchorCtr="0">
            <a:spAutoFit/>
          </a:bodyPr>
          <a:lstStyle/>
          <a:p>
            <a:pPr algn="ctr">
              <a:spcBef>
                <a:spcPts val="0"/>
              </a:spcBef>
              <a:spcAft>
                <a:spcPts val="0"/>
              </a:spcAft>
            </a:pPr>
            <a:r>
              <a:rPr lang="pt-BR" sz="2100" dirty="0">
                <a:latin typeface="+mn-lt"/>
                <a:ea typeface="Open Sans"/>
                <a:cs typeface="Open Sans"/>
                <a:sym typeface="Open Sans"/>
              </a:rPr>
              <a:t>NUEVAS POSIBILIDADES</a:t>
            </a:r>
          </a:p>
          <a:p>
            <a:pPr algn="ctr">
              <a:spcBef>
                <a:spcPts val="0"/>
              </a:spcBef>
              <a:spcAft>
                <a:spcPts val="0"/>
              </a:spcAft>
            </a:pPr>
            <a:r>
              <a:rPr lang="pt-BR" sz="2100" dirty="0">
                <a:latin typeface="+mn-lt"/>
                <a:ea typeface="Open Sans"/>
                <a:cs typeface="Open Sans"/>
                <a:sym typeface="Open Sans"/>
              </a:rPr>
              <a:t>PIVOTE TRASLADABLE VALLEY</a:t>
            </a:r>
            <a:endParaRPr sz="2100" dirty="0">
              <a:latin typeface="+mn-lt"/>
              <a:ea typeface="Open Sans"/>
              <a:cs typeface="Open Sans"/>
              <a:sym typeface="Open Sans"/>
            </a:endParaRPr>
          </a:p>
        </p:txBody>
      </p:sp>
      <p:pic>
        <p:nvPicPr>
          <p:cNvPr id="4" name="Imagem 3">
            <a:extLst>
              <a:ext uri="{FF2B5EF4-FFF2-40B4-BE49-F238E27FC236}">
                <a16:creationId xmlns:a16="http://schemas.microsoft.com/office/drawing/2014/main" id="{D2EBF4BC-23AA-ACB1-276E-8F263DB40260}"/>
              </a:ext>
            </a:extLst>
          </p:cNvPr>
          <p:cNvPicPr>
            <a:picLocks noChangeAspect="1"/>
          </p:cNvPicPr>
          <p:nvPr/>
        </p:nvPicPr>
        <p:blipFill>
          <a:blip r:embed="rId3"/>
          <a:stretch>
            <a:fillRect/>
          </a:stretch>
        </p:blipFill>
        <p:spPr>
          <a:xfrm>
            <a:off x="2581009" y="3776440"/>
            <a:ext cx="6562991" cy="3112733"/>
          </a:xfrm>
          <a:prstGeom prst="rect">
            <a:avLst/>
          </a:prstGeom>
        </p:spPr>
      </p:pic>
      <p:pic>
        <p:nvPicPr>
          <p:cNvPr id="1026" name="Picture 2" descr="Valley - Pivô Rebocável">
            <a:extLst>
              <a:ext uri="{FF2B5EF4-FFF2-40B4-BE49-F238E27FC236}">
                <a16:creationId xmlns:a16="http://schemas.microsoft.com/office/drawing/2014/main" id="{5263F011-8E03-6DEA-D9DB-A0F0C9EAB0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5382"/>
            <a:ext cx="5055761" cy="3791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5770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5"/>
          <p:cNvSpPr txBox="1"/>
          <p:nvPr/>
        </p:nvSpPr>
        <p:spPr>
          <a:xfrm>
            <a:off x="2502024" y="260648"/>
            <a:ext cx="4139952" cy="715550"/>
          </a:xfrm>
          <a:prstGeom prst="rect">
            <a:avLst/>
          </a:prstGeom>
          <a:noFill/>
          <a:ln>
            <a:noFill/>
          </a:ln>
        </p:spPr>
        <p:txBody>
          <a:bodyPr spcFirstLastPara="1" wrap="square" lIns="68575" tIns="34275" rIns="68575" bIns="34275" anchor="t" anchorCtr="0">
            <a:spAutoFit/>
          </a:bodyPr>
          <a:lstStyle/>
          <a:p>
            <a:pPr algn="ctr">
              <a:spcBef>
                <a:spcPts val="0"/>
              </a:spcBef>
              <a:spcAft>
                <a:spcPts val="0"/>
              </a:spcAft>
            </a:pPr>
            <a:r>
              <a:rPr lang="pt-BR" sz="2100" dirty="0">
                <a:latin typeface="+mn-lt"/>
                <a:ea typeface="Open Sans"/>
                <a:cs typeface="Open Sans"/>
                <a:sym typeface="Open Sans"/>
              </a:rPr>
              <a:t>NUEVAS POSIBILIDADES</a:t>
            </a:r>
          </a:p>
          <a:p>
            <a:pPr algn="ctr">
              <a:spcBef>
                <a:spcPts val="0"/>
              </a:spcBef>
              <a:spcAft>
                <a:spcPts val="0"/>
              </a:spcAft>
            </a:pPr>
            <a:r>
              <a:rPr lang="pt-BR" sz="2100" dirty="0">
                <a:latin typeface="+mn-lt"/>
                <a:ea typeface="Open Sans"/>
                <a:cs typeface="Open Sans"/>
                <a:sym typeface="Open Sans"/>
              </a:rPr>
              <a:t>PIVOTE 5 POLEGADAS VALLEY</a:t>
            </a:r>
            <a:endParaRPr sz="2100" dirty="0">
              <a:latin typeface="+mn-lt"/>
              <a:ea typeface="Open Sans"/>
              <a:cs typeface="Open Sans"/>
              <a:sym typeface="Open Sans"/>
            </a:endParaRPr>
          </a:p>
        </p:txBody>
      </p:sp>
      <p:pic>
        <p:nvPicPr>
          <p:cNvPr id="3" name="Imagem 2" descr="Tela de computador com texto preto sobre fundo azul&#10;&#10;Descrição gerada automaticamente com confiança média">
            <a:extLst>
              <a:ext uri="{FF2B5EF4-FFF2-40B4-BE49-F238E27FC236}">
                <a16:creationId xmlns:a16="http://schemas.microsoft.com/office/drawing/2014/main" id="{FD250446-A0B7-3127-AB24-F34D49CC16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2024" y="976198"/>
            <a:ext cx="4326630" cy="5881802"/>
          </a:xfrm>
          <a:prstGeom prst="rect">
            <a:avLst/>
          </a:prstGeom>
        </p:spPr>
      </p:pic>
    </p:spTree>
    <p:extLst>
      <p:ext uri="{BB962C8B-B14F-4D97-AF65-F5344CB8AC3E}">
        <p14:creationId xmlns:p14="http://schemas.microsoft.com/office/powerpoint/2010/main" val="2557010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 name="Objeto 3">
            <a:extLst>
              <a:ext uri="{FF2B5EF4-FFF2-40B4-BE49-F238E27FC236}">
                <a16:creationId xmlns:a16="http://schemas.microsoft.com/office/drawing/2014/main" id="{F97B7AB0-F3CB-7E98-35DE-A003E876A3CA}"/>
              </a:ext>
            </a:extLst>
          </p:cNvPr>
          <p:cNvGraphicFramePr>
            <a:graphicFrameLocks noChangeAspect="1"/>
          </p:cNvGraphicFramePr>
          <p:nvPr>
            <p:extLst>
              <p:ext uri="{D42A27DB-BD31-4B8C-83A1-F6EECF244321}">
                <p14:modId xmlns:p14="http://schemas.microsoft.com/office/powerpoint/2010/main" val="3064250935"/>
              </p:ext>
            </p:extLst>
          </p:nvPr>
        </p:nvGraphicFramePr>
        <p:xfrm>
          <a:off x="1223628" y="908720"/>
          <a:ext cx="6696744" cy="5864520"/>
        </p:xfrm>
        <a:graphic>
          <a:graphicData uri="http://schemas.openxmlformats.org/presentationml/2006/ole">
            <mc:AlternateContent xmlns:mc="http://schemas.openxmlformats.org/markup-compatibility/2006">
              <mc:Choice xmlns:v="urn:schemas-microsoft-com:vml" Requires="v">
                <p:oleObj name="Worksheet" r:id="rId3" imgW="6004418" imgH="5257611" progId="Excel.Sheet.12">
                  <p:embed/>
                </p:oleObj>
              </mc:Choice>
              <mc:Fallback>
                <p:oleObj name="Worksheet" r:id="rId3" imgW="6004418" imgH="5257611" progId="Excel.Sheet.12">
                  <p:embed/>
                  <p:pic>
                    <p:nvPicPr>
                      <p:cNvPr id="4" name="Objeto 3">
                        <a:extLst>
                          <a:ext uri="{FF2B5EF4-FFF2-40B4-BE49-F238E27FC236}">
                            <a16:creationId xmlns:a16="http://schemas.microsoft.com/office/drawing/2014/main" id="{F97B7AB0-F3CB-7E98-35DE-A003E876A3CA}"/>
                          </a:ext>
                        </a:extLst>
                      </p:cNvPr>
                      <p:cNvPicPr/>
                      <p:nvPr/>
                    </p:nvPicPr>
                    <p:blipFill>
                      <a:blip r:embed="rId4"/>
                      <a:stretch>
                        <a:fillRect/>
                      </a:stretch>
                    </p:blipFill>
                    <p:spPr>
                      <a:xfrm>
                        <a:off x="1223628" y="908720"/>
                        <a:ext cx="6696744" cy="5864520"/>
                      </a:xfrm>
                      <a:prstGeom prst="rect">
                        <a:avLst/>
                      </a:prstGeom>
                    </p:spPr>
                  </p:pic>
                </p:oleObj>
              </mc:Fallback>
            </mc:AlternateContent>
          </a:graphicData>
        </a:graphic>
      </p:graphicFrame>
      <p:sp>
        <p:nvSpPr>
          <p:cNvPr id="2" name="TextBox 20">
            <a:extLst>
              <a:ext uri="{FF2B5EF4-FFF2-40B4-BE49-F238E27FC236}">
                <a16:creationId xmlns:a16="http://schemas.microsoft.com/office/drawing/2014/main" id="{A14470D7-068D-91BA-A4F4-2445FA13EA8C}"/>
              </a:ext>
            </a:extLst>
          </p:cNvPr>
          <p:cNvSpPr txBox="1"/>
          <p:nvPr/>
        </p:nvSpPr>
        <p:spPr>
          <a:xfrm>
            <a:off x="89756" y="260648"/>
            <a:ext cx="8964488" cy="584775"/>
          </a:xfrm>
          <a:prstGeom prst="rect">
            <a:avLst/>
          </a:prstGeom>
          <a:solidFill>
            <a:schemeClr val="bg1"/>
          </a:solidFill>
          <a:ln>
            <a:solidFill>
              <a:schemeClr val="tx1"/>
            </a:solidFill>
          </a:ln>
        </p:spPr>
        <p:txBody>
          <a:bodyPr wrap="square" rtlCol="0" anchor="ctr">
            <a:spAutoFit/>
          </a:bodyPr>
          <a:lstStyle/>
          <a:p>
            <a:pPr algn="ctr">
              <a:defRPr/>
            </a:pPr>
            <a:r>
              <a:rPr lang="es-CO" sz="3200" dirty="0">
                <a:latin typeface="Arial" panose="020B0604020202020204" pitchFamily="34" charset="0"/>
                <a:cs typeface="Arial" panose="020B0604020202020204" pitchFamily="34" charset="0"/>
              </a:rPr>
              <a:t>DATOS PARA PLANEAMENTOS</a:t>
            </a:r>
          </a:p>
        </p:txBody>
      </p:sp>
    </p:spTree>
    <p:extLst>
      <p:ext uri="{BB962C8B-B14F-4D97-AF65-F5344CB8AC3E}">
        <p14:creationId xmlns:p14="http://schemas.microsoft.com/office/powerpoint/2010/main" val="3745343379"/>
      </p:ext>
    </p:extLst>
  </p:cSld>
  <p:clrMapOvr>
    <a:masterClrMapping/>
  </p:clrMapOvr>
  <p:transition>
    <p:push dir="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47" descr="Valley Center Pivot Irrigation Systems"/>
          <p:cNvPicPr preferRelativeResize="0"/>
          <p:nvPr/>
        </p:nvPicPr>
        <p:blipFill rotWithShape="1">
          <a:blip r:embed="rId3">
            <a:alphaModFix/>
          </a:blip>
          <a:srcRect/>
          <a:stretch/>
        </p:blipFill>
        <p:spPr>
          <a:xfrm>
            <a:off x="325395" y="1681511"/>
            <a:ext cx="8493211" cy="4138007"/>
          </a:xfrm>
          <a:prstGeom prst="rect">
            <a:avLst/>
          </a:prstGeom>
          <a:noFill/>
          <a:ln>
            <a:noFill/>
          </a:ln>
        </p:spPr>
      </p:pic>
      <p:sp>
        <p:nvSpPr>
          <p:cNvPr id="3" name="Google Shape;307;p45">
            <a:extLst>
              <a:ext uri="{FF2B5EF4-FFF2-40B4-BE49-F238E27FC236}">
                <a16:creationId xmlns:a16="http://schemas.microsoft.com/office/drawing/2014/main" id="{422DAD6A-92C2-C5CE-82FB-004D1E805728}"/>
              </a:ext>
            </a:extLst>
          </p:cNvPr>
          <p:cNvSpPr txBox="1"/>
          <p:nvPr/>
        </p:nvSpPr>
        <p:spPr>
          <a:xfrm>
            <a:off x="0" y="476672"/>
            <a:ext cx="9144000" cy="392400"/>
          </a:xfrm>
          <a:prstGeom prst="rect">
            <a:avLst/>
          </a:prstGeom>
          <a:noFill/>
          <a:ln>
            <a:noFill/>
          </a:ln>
        </p:spPr>
        <p:txBody>
          <a:bodyPr spcFirstLastPara="1" wrap="square" lIns="68575" tIns="34275" rIns="68575" bIns="34275" anchor="t" anchorCtr="0">
            <a:spAutoFit/>
          </a:bodyPr>
          <a:lstStyle/>
          <a:p>
            <a:pPr algn="ctr">
              <a:spcBef>
                <a:spcPts val="0"/>
              </a:spcBef>
              <a:spcAft>
                <a:spcPts val="0"/>
              </a:spcAft>
            </a:pPr>
            <a:r>
              <a:rPr lang="pt-BR" sz="2100" dirty="0">
                <a:latin typeface="+mn-lt"/>
                <a:ea typeface="Open Sans"/>
                <a:cs typeface="Open Sans"/>
                <a:sym typeface="Open Sans"/>
              </a:rPr>
              <a:t>NUEVAS POSIBILIDADES - PIVOTE CENTRAL CORNER</a:t>
            </a:r>
            <a:endParaRPr sz="2100" dirty="0">
              <a:latin typeface="+mn-lt"/>
              <a:ea typeface="Open Sans"/>
              <a:cs typeface="Open Sans"/>
              <a:sym typeface="Open Sans"/>
            </a:endParaRPr>
          </a:p>
        </p:txBody>
      </p:sp>
    </p:spTree>
    <p:extLst>
      <p:ext uri="{BB962C8B-B14F-4D97-AF65-F5344CB8AC3E}">
        <p14:creationId xmlns:p14="http://schemas.microsoft.com/office/powerpoint/2010/main" val="25729664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 name="Google Shape;307;p45">
            <a:extLst>
              <a:ext uri="{FF2B5EF4-FFF2-40B4-BE49-F238E27FC236}">
                <a16:creationId xmlns:a16="http://schemas.microsoft.com/office/drawing/2014/main" id="{422DAD6A-92C2-C5CE-82FB-004D1E805728}"/>
              </a:ext>
            </a:extLst>
          </p:cNvPr>
          <p:cNvSpPr txBox="1"/>
          <p:nvPr/>
        </p:nvSpPr>
        <p:spPr>
          <a:xfrm>
            <a:off x="0" y="476672"/>
            <a:ext cx="9144000" cy="392400"/>
          </a:xfrm>
          <a:prstGeom prst="rect">
            <a:avLst/>
          </a:prstGeom>
          <a:noFill/>
          <a:ln>
            <a:noFill/>
          </a:ln>
        </p:spPr>
        <p:txBody>
          <a:bodyPr spcFirstLastPara="1" wrap="square" lIns="68575" tIns="34275" rIns="68575" bIns="34275" anchor="t" anchorCtr="0">
            <a:spAutoFit/>
          </a:bodyPr>
          <a:lstStyle/>
          <a:p>
            <a:pPr algn="ctr">
              <a:spcBef>
                <a:spcPts val="0"/>
              </a:spcBef>
              <a:spcAft>
                <a:spcPts val="0"/>
              </a:spcAft>
            </a:pPr>
            <a:r>
              <a:rPr lang="pt-BR" sz="2100" dirty="0">
                <a:latin typeface="+mn-lt"/>
                <a:ea typeface="Open Sans"/>
                <a:cs typeface="Open Sans"/>
                <a:sym typeface="Open Sans"/>
              </a:rPr>
              <a:t>NUEVAS POSIBILIDADES - PIVOTE CENTRAL CORNER</a:t>
            </a:r>
            <a:endParaRPr sz="2100" dirty="0">
              <a:latin typeface="+mn-lt"/>
              <a:ea typeface="Open Sans"/>
              <a:cs typeface="Open Sans"/>
              <a:sym typeface="Open Sans"/>
            </a:endParaRPr>
          </a:p>
        </p:txBody>
      </p:sp>
      <p:pic>
        <p:nvPicPr>
          <p:cNvPr id="2" name="Imagem 1">
            <a:extLst>
              <a:ext uri="{FF2B5EF4-FFF2-40B4-BE49-F238E27FC236}">
                <a16:creationId xmlns:a16="http://schemas.microsoft.com/office/drawing/2014/main" id="{1F975488-7C96-4C6B-9485-CF33A7677978}"/>
              </a:ext>
            </a:extLst>
          </p:cNvPr>
          <p:cNvPicPr>
            <a:picLocks noChangeAspect="1"/>
          </p:cNvPicPr>
          <p:nvPr/>
        </p:nvPicPr>
        <p:blipFill>
          <a:blip r:embed="rId3"/>
          <a:stretch>
            <a:fillRect/>
          </a:stretch>
        </p:blipFill>
        <p:spPr>
          <a:xfrm>
            <a:off x="611560" y="980728"/>
            <a:ext cx="8208912" cy="5649663"/>
          </a:xfrm>
          <a:prstGeom prst="rect">
            <a:avLst/>
          </a:prstGeom>
        </p:spPr>
      </p:pic>
    </p:spTree>
    <p:extLst>
      <p:ext uri="{BB962C8B-B14F-4D97-AF65-F5344CB8AC3E}">
        <p14:creationId xmlns:p14="http://schemas.microsoft.com/office/powerpoint/2010/main" val="25149701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5"/>
          <p:cNvSpPr txBox="1"/>
          <p:nvPr/>
        </p:nvSpPr>
        <p:spPr>
          <a:xfrm>
            <a:off x="0" y="404664"/>
            <a:ext cx="9144000" cy="392400"/>
          </a:xfrm>
          <a:prstGeom prst="rect">
            <a:avLst/>
          </a:prstGeom>
          <a:noFill/>
          <a:ln>
            <a:noFill/>
          </a:ln>
        </p:spPr>
        <p:txBody>
          <a:bodyPr spcFirstLastPara="1" wrap="square" lIns="68575" tIns="34275" rIns="68575" bIns="34275" anchor="t" anchorCtr="0">
            <a:spAutoFit/>
          </a:bodyPr>
          <a:lstStyle/>
          <a:p>
            <a:pPr algn="ctr">
              <a:spcBef>
                <a:spcPts val="0"/>
              </a:spcBef>
              <a:spcAft>
                <a:spcPts val="0"/>
              </a:spcAft>
            </a:pPr>
            <a:r>
              <a:rPr lang="pt-BR" sz="2100" dirty="0">
                <a:latin typeface="+mn-lt"/>
                <a:ea typeface="Open Sans"/>
                <a:cs typeface="Open Sans"/>
                <a:sym typeface="Open Sans"/>
              </a:rPr>
              <a:t>NUEVAS POSIBILIDADES - PIVOTE CENTRAL CORNER</a:t>
            </a:r>
            <a:endParaRPr sz="2100" dirty="0">
              <a:latin typeface="+mn-lt"/>
              <a:ea typeface="Open Sans"/>
              <a:cs typeface="Open Sans"/>
              <a:sym typeface="Open Sans"/>
            </a:endParaRPr>
          </a:p>
        </p:txBody>
      </p:sp>
      <p:pic>
        <p:nvPicPr>
          <p:cNvPr id="3" name="Imagem 2">
            <a:extLst>
              <a:ext uri="{FF2B5EF4-FFF2-40B4-BE49-F238E27FC236}">
                <a16:creationId xmlns:a16="http://schemas.microsoft.com/office/drawing/2014/main" id="{C43603D8-B881-41FF-2BB2-94B694D38942}"/>
              </a:ext>
            </a:extLst>
          </p:cNvPr>
          <p:cNvPicPr>
            <a:picLocks noChangeAspect="1"/>
          </p:cNvPicPr>
          <p:nvPr/>
        </p:nvPicPr>
        <p:blipFill>
          <a:blip r:embed="rId3"/>
          <a:stretch>
            <a:fillRect/>
          </a:stretch>
        </p:blipFill>
        <p:spPr>
          <a:xfrm rot="16200000">
            <a:off x="1914076" y="-393796"/>
            <a:ext cx="5459865" cy="8064897"/>
          </a:xfrm>
          <a:prstGeom prst="rect">
            <a:avLst/>
          </a:prstGeom>
        </p:spPr>
      </p:pic>
    </p:spTree>
    <p:extLst>
      <p:ext uri="{BB962C8B-B14F-4D97-AF65-F5344CB8AC3E}">
        <p14:creationId xmlns:p14="http://schemas.microsoft.com/office/powerpoint/2010/main" val="17259618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6"/>
          <p:cNvSpPr>
            <a:spLocks noChangeArrowheads="1"/>
          </p:cNvSpPr>
          <p:nvPr/>
        </p:nvSpPr>
        <p:spPr bwMode="auto">
          <a:xfrm>
            <a:off x="685800" y="1988840"/>
            <a:ext cx="7772400" cy="247550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lIns="92075" tIns="46038" rIns="92075" bIns="4603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pt-BR" altLang="pt-BR" sz="3600" dirty="0">
                <a:latin typeface="Arial" panose="020B0604020202020204" pitchFamily="34" charset="0"/>
              </a:rPr>
              <a:t>INTEGRACIÓN DE ÁREAS IRRIGADAS POR PIVOTE Y ASPERSIÓN AUTOMATIZADA:</a:t>
            </a:r>
          </a:p>
          <a:p>
            <a:pPr algn="ctr">
              <a:spcBef>
                <a:spcPct val="0"/>
              </a:spcBef>
              <a:buFontTx/>
              <a:buNone/>
            </a:pPr>
            <a:r>
              <a:rPr lang="pt-BR" altLang="pt-BR" sz="3600" dirty="0">
                <a:latin typeface="Arial" panose="020B0604020202020204" pitchFamily="34" charset="0"/>
              </a:rPr>
              <a:t>OPTIMIZAR COSTO.</a:t>
            </a:r>
          </a:p>
        </p:txBody>
      </p:sp>
    </p:spTree>
    <p:extLst>
      <p:ext uri="{BB962C8B-B14F-4D97-AF65-F5344CB8AC3E}">
        <p14:creationId xmlns:p14="http://schemas.microsoft.com/office/powerpoint/2010/main" val="2919689279"/>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8">
            <a:extLst>
              <a:ext uri="{FF2B5EF4-FFF2-40B4-BE49-F238E27FC236}">
                <a16:creationId xmlns:a16="http://schemas.microsoft.com/office/drawing/2014/main" id="{4BE89E47-89C1-4D9A-A02C-F72C4885DABD}"/>
              </a:ext>
            </a:extLst>
          </p:cNvPr>
          <p:cNvSpPr txBox="1">
            <a:spLocks noChangeArrowheads="1"/>
          </p:cNvSpPr>
          <p:nvPr/>
        </p:nvSpPr>
        <p:spPr bwMode="auto">
          <a:xfrm>
            <a:off x="269875" y="116632"/>
            <a:ext cx="86042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ctr">
              <a:spcBef>
                <a:spcPts val="0"/>
              </a:spcBef>
            </a:pPr>
            <a:r>
              <a:rPr lang="pt-BR" altLang="pt-BR" sz="2800" dirty="0">
                <a:latin typeface="Arial" panose="020B0604020202020204" pitchFamily="34" charset="0"/>
                <a:cs typeface="Arial" panose="020B0604020202020204" pitchFamily="34" charset="0"/>
              </a:rPr>
              <a:t>HACIENDA SAGRADA FAMÍLIA</a:t>
            </a:r>
          </a:p>
          <a:p>
            <a:pPr algn="ctr">
              <a:spcBef>
                <a:spcPts val="0"/>
              </a:spcBef>
            </a:pPr>
            <a:r>
              <a:rPr lang="pt-BR" altLang="pt-BR" sz="2800" dirty="0">
                <a:latin typeface="Arial" panose="020B0604020202020204" pitchFamily="34" charset="0"/>
                <a:cs typeface="Arial" panose="020B0604020202020204" pitchFamily="34" charset="0"/>
              </a:rPr>
              <a:t>42 ha - 1.650 L de </a:t>
            </a:r>
            <a:r>
              <a:rPr lang="pt-BR" altLang="pt-BR" sz="2800" dirty="0" err="1">
                <a:latin typeface="Arial" panose="020B0604020202020204" pitchFamily="34" charset="0"/>
                <a:cs typeface="Arial" panose="020B0604020202020204" pitchFamily="34" charset="0"/>
              </a:rPr>
              <a:t>leche</a:t>
            </a:r>
            <a:r>
              <a:rPr lang="pt-BR" altLang="pt-BR" sz="2800" dirty="0">
                <a:latin typeface="Arial" panose="020B0604020202020204" pitchFamily="34" charset="0"/>
                <a:cs typeface="Arial" panose="020B0604020202020204" pitchFamily="34" charset="0"/>
              </a:rPr>
              <a:t> por dia</a:t>
            </a:r>
          </a:p>
        </p:txBody>
      </p:sp>
      <p:pic>
        <p:nvPicPr>
          <p:cNvPr id="15" name="Imagem 14">
            <a:extLst>
              <a:ext uri="{FF2B5EF4-FFF2-40B4-BE49-F238E27FC236}">
                <a16:creationId xmlns:a16="http://schemas.microsoft.com/office/drawing/2014/main" id="{4C7047B0-DEDA-BFE2-D17E-1ECB517A5304}"/>
              </a:ext>
            </a:extLst>
          </p:cNvPr>
          <p:cNvPicPr>
            <a:picLocks noChangeAspect="1"/>
          </p:cNvPicPr>
          <p:nvPr/>
        </p:nvPicPr>
        <p:blipFill rotWithShape="1">
          <a:blip r:embed="rId3"/>
          <a:srcRect l="14676" t="1883" r="19513" b="14300"/>
          <a:stretch/>
        </p:blipFill>
        <p:spPr>
          <a:xfrm>
            <a:off x="1619672" y="1196752"/>
            <a:ext cx="5760640" cy="5609638"/>
          </a:xfrm>
          <a:prstGeom prst="rect">
            <a:avLst/>
          </a:prstGeom>
        </p:spPr>
      </p:pic>
    </p:spTree>
    <p:extLst>
      <p:ext uri="{BB962C8B-B14F-4D97-AF65-F5344CB8AC3E}">
        <p14:creationId xmlns:p14="http://schemas.microsoft.com/office/powerpoint/2010/main" val="3011783443"/>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8">
            <a:extLst>
              <a:ext uri="{FF2B5EF4-FFF2-40B4-BE49-F238E27FC236}">
                <a16:creationId xmlns:a16="http://schemas.microsoft.com/office/drawing/2014/main" id="{4BE89E47-89C1-4D9A-A02C-F72C4885DABD}"/>
              </a:ext>
            </a:extLst>
          </p:cNvPr>
          <p:cNvSpPr txBox="1">
            <a:spLocks noChangeArrowheads="1"/>
          </p:cNvSpPr>
          <p:nvPr/>
        </p:nvSpPr>
        <p:spPr bwMode="auto">
          <a:xfrm>
            <a:off x="269875" y="116632"/>
            <a:ext cx="86042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ctr">
              <a:spcBef>
                <a:spcPts val="0"/>
              </a:spcBef>
            </a:pPr>
            <a:r>
              <a:rPr lang="pt-BR" altLang="pt-BR" sz="2800" dirty="0">
                <a:latin typeface="Arial" panose="020B0604020202020204" pitchFamily="34" charset="0"/>
                <a:cs typeface="Arial" panose="020B0604020202020204" pitchFamily="34" charset="0"/>
              </a:rPr>
              <a:t>PLANEAMENTO DEL PROYECTO</a:t>
            </a:r>
          </a:p>
          <a:p>
            <a:pPr algn="ctr">
              <a:spcBef>
                <a:spcPts val="0"/>
              </a:spcBef>
            </a:pPr>
            <a:r>
              <a:rPr lang="pt-BR" altLang="pt-BR" sz="2800" dirty="0">
                <a:latin typeface="Arial" panose="020B0604020202020204" pitchFamily="34" charset="0"/>
                <a:cs typeface="Arial" panose="020B0604020202020204" pitchFamily="34" charset="0"/>
              </a:rPr>
              <a:t>HDA SAGRADA FAMÍLIA</a:t>
            </a:r>
          </a:p>
          <a:p>
            <a:pPr algn="ctr">
              <a:spcBef>
                <a:spcPts val="0"/>
              </a:spcBef>
            </a:pPr>
            <a:r>
              <a:rPr lang="pt-BR" altLang="pt-BR" sz="2800" dirty="0">
                <a:latin typeface="Arial" panose="020B0604020202020204" pitchFamily="34" charset="0"/>
                <a:cs typeface="Arial" panose="020B0604020202020204" pitchFamily="34" charset="0"/>
              </a:rPr>
              <a:t>TOTAL 20 HA CON RIEGO</a:t>
            </a:r>
          </a:p>
        </p:txBody>
      </p:sp>
      <p:pic>
        <p:nvPicPr>
          <p:cNvPr id="3" name="Imagem 2" descr="Desenho de rosto de pessoa visto de perto&#10;&#10;Descrição gerada automaticamente com confiança baixa">
            <a:extLst>
              <a:ext uri="{FF2B5EF4-FFF2-40B4-BE49-F238E27FC236}">
                <a16:creationId xmlns:a16="http://schemas.microsoft.com/office/drawing/2014/main" id="{5B2A2173-352B-186E-4AFF-C13F69260A21}"/>
              </a:ext>
            </a:extLst>
          </p:cNvPr>
          <p:cNvPicPr>
            <a:picLocks noChangeAspect="1"/>
          </p:cNvPicPr>
          <p:nvPr/>
        </p:nvPicPr>
        <p:blipFill rotWithShape="1">
          <a:blip r:embed="rId3">
            <a:extLst>
              <a:ext uri="{28A0092B-C50C-407E-A947-70E740481C1C}">
                <a14:useLocalDpi xmlns:a14="http://schemas.microsoft.com/office/drawing/2010/main" val="0"/>
              </a:ext>
            </a:extLst>
          </a:blip>
          <a:srcRect t="4851" r="1000" b="8000"/>
          <a:stretch/>
        </p:blipFill>
        <p:spPr>
          <a:xfrm rot="16200000">
            <a:off x="2353924" y="-289686"/>
            <a:ext cx="4464496" cy="8733516"/>
          </a:xfrm>
          <a:prstGeom prst="rect">
            <a:avLst/>
          </a:prstGeom>
        </p:spPr>
      </p:pic>
      <p:sp>
        <p:nvSpPr>
          <p:cNvPr id="7" name="CaixaDeTexto 6">
            <a:extLst>
              <a:ext uri="{FF2B5EF4-FFF2-40B4-BE49-F238E27FC236}">
                <a16:creationId xmlns:a16="http://schemas.microsoft.com/office/drawing/2014/main" id="{13D748F0-9F83-6649-CBA4-3EEBFA015DC1}"/>
              </a:ext>
            </a:extLst>
          </p:cNvPr>
          <p:cNvSpPr txBox="1"/>
          <p:nvPr/>
        </p:nvSpPr>
        <p:spPr>
          <a:xfrm>
            <a:off x="3347864" y="3816626"/>
            <a:ext cx="2836100" cy="830997"/>
          </a:xfrm>
          <a:prstGeom prst="rect">
            <a:avLst/>
          </a:prstGeom>
          <a:noFill/>
        </p:spPr>
        <p:txBody>
          <a:bodyPr wrap="square">
            <a:spAutoFit/>
          </a:bodyPr>
          <a:lstStyle/>
          <a:p>
            <a:pPr algn="ctr">
              <a:spcBef>
                <a:spcPct val="50000"/>
              </a:spcBef>
            </a:pPr>
            <a:r>
              <a:rPr lang="pt-BR" altLang="pt-BR" sz="2400" dirty="0">
                <a:latin typeface="Trebuchet MS" panose="020B0603020202020204" pitchFamily="34" charset="0"/>
              </a:rPr>
              <a:t>PIVÔ CENTRAL 10,5 ha</a:t>
            </a:r>
          </a:p>
        </p:txBody>
      </p:sp>
      <p:sp>
        <p:nvSpPr>
          <p:cNvPr id="9" name="CaixaDeTexto 8">
            <a:extLst>
              <a:ext uri="{FF2B5EF4-FFF2-40B4-BE49-F238E27FC236}">
                <a16:creationId xmlns:a16="http://schemas.microsoft.com/office/drawing/2014/main" id="{47BD7A55-5FBF-EA7D-6CA3-61A468F2CBA0}"/>
              </a:ext>
            </a:extLst>
          </p:cNvPr>
          <p:cNvSpPr txBox="1"/>
          <p:nvPr/>
        </p:nvSpPr>
        <p:spPr>
          <a:xfrm rot="16200000">
            <a:off x="899592" y="3284984"/>
            <a:ext cx="2836100" cy="830997"/>
          </a:xfrm>
          <a:prstGeom prst="rect">
            <a:avLst/>
          </a:prstGeom>
          <a:noFill/>
        </p:spPr>
        <p:txBody>
          <a:bodyPr wrap="square">
            <a:spAutoFit/>
          </a:bodyPr>
          <a:lstStyle/>
          <a:p>
            <a:pPr algn="ctr">
              <a:spcBef>
                <a:spcPct val="50000"/>
              </a:spcBef>
            </a:pPr>
            <a:r>
              <a:rPr lang="pt-BR" altLang="pt-BR" sz="2400" dirty="0">
                <a:latin typeface="Trebuchet MS" panose="020B0603020202020204" pitchFamily="34" charset="0"/>
              </a:rPr>
              <a:t>ASP. AUTOMATIZADA</a:t>
            </a:r>
          </a:p>
        </p:txBody>
      </p:sp>
      <p:sp>
        <p:nvSpPr>
          <p:cNvPr id="4" name="CaixaDeTexto 3">
            <a:extLst>
              <a:ext uri="{FF2B5EF4-FFF2-40B4-BE49-F238E27FC236}">
                <a16:creationId xmlns:a16="http://schemas.microsoft.com/office/drawing/2014/main" id="{ACBCEBDA-E699-F75A-E866-F76AD0B4F300}"/>
              </a:ext>
            </a:extLst>
          </p:cNvPr>
          <p:cNvSpPr txBox="1"/>
          <p:nvPr/>
        </p:nvSpPr>
        <p:spPr>
          <a:xfrm rot="18667958">
            <a:off x="6442675" y="3706805"/>
            <a:ext cx="2836100" cy="830997"/>
          </a:xfrm>
          <a:prstGeom prst="rect">
            <a:avLst/>
          </a:prstGeom>
          <a:noFill/>
        </p:spPr>
        <p:txBody>
          <a:bodyPr wrap="square">
            <a:spAutoFit/>
          </a:bodyPr>
          <a:lstStyle/>
          <a:p>
            <a:pPr algn="ctr">
              <a:spcBef>
                <a:spcPct val="50000"/>
              </a:spcBef>
            </a:pPr>
            <a:r>
              <a:rPr lang="pt-BR" altLang="pt-BR" sz="2400" dirty="0">
                <a:latin typeface="Trebuchet MS" panose="020B0603020202020204" pitchFamily="34" charset="0"/>
              </a:rPr>
              <a:t>ASP. AUTOMATIZADA</a:t>
            </a:r>
          </a:p>
        </p:txBody>
      </p:sp>
    </p:spTree>
    <p:extLst>
      <p:ext uri="{BB962C8B-B14F-4D97-AF65-F5344CB8AC3E}">
        <p14:creationId xmlns:p14="http://schemas.microsoft.com/office/powerpoint/2010/main" val="2645847365"/>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8">
            <a:extLst>
              <a:ext uri="{FF2B5EF4-FFF2-40B4-BE49-F238E27FC236}">
                <a16:creationId xmlns:a16="http://schemas.microsoft.com/office/drawing/2014/main" id="{4BE89E47-89C1-4D9A-A02C-F72C4885DABD}"/>
              </a:ext>
            </a:extLst>
          </p:cNvPr>
          <p:cNvSpPr txBox="1">
            <a:spLocks noChangeArrowheads="1"/>
          </p:cNvSpPr>
          <p:nvPr/>
        </p:nvSpPr>
        <p:spPr bwMode="auto">
          <a:xfrm>
            <a:off x="323528" y="101575"/>
            <a:ext cx="86042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ctr">
              <a:spcBef>
                <a:spcPct val="50000"/>
              </a:spcBef>
            </a:pPr>
            <a:r>
              <a:rPr lang="pt-BR" altLang="pt-BR" sz="2800" dirty="0">
                <a:latin typeface="Arial" panose="020B0604020202020204" pitchFamily="34" charset="0"/>
                <a:cs typeface="Arial" panose="020B0604020202020204" pitchFamily="34" charset="0"/>
              </a:rPr>
              <a:t>FAZENDA SAGRADA FAMÍLIA</a:t>
            </a:r>
          </a:p>
        </p:txBody>
      </p:sp>
      <p:pic>
        <p:nvPicPr>
          <p:cNvPr id="4" name="Imagem 3" descr="Gramado verde com árvores ao fundo&#10;&#10;Descrição gerada automaticamente">
            <a:extLst>
              <a:ext uri="{FF2B5EF4-FFF2-40B4-BE49-F238E27FC236}">
                <a16:creationId xmlns:a16="http://schemas.microsoft.com/office/drawing/2014/main" id="{E7114CE5-C7E7-DCA7-CD82-1AE40D1027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0728"/>
            <a:ext cx="9144000" cy="5143500"/>
          </a:xfrm>
          <a:prstGeom prst="rect">
            <a:avLst/>
          </a:prstGeom>
        </p:spPr>
      </p:pic>
    </p:spTree>
    <p:extLst>
      <p:ext uri="{BB962C8B-B14F-4D97-AF65-F5344CB8AC3E}">
        <p14:creationId xmlns:p14="http://schemas.microsoft.com/office/powerpoint/2010/main" val="544664401"/>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96850" y="44450"/>
            <a:ext cx="8839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pt-BR" altLang="pt-BR" sz="2400" b="1" dirty="0">
                <a:latin typeface="Arial" panose="020B0604020202020204" pitchFamily="34" charset="0"/>
                <a:cs typeface="Arial" panose="020B0604020202020204" pitchFamily="34" charset="0"/>
              </a:rPr>
              <a:t>PLANEAMENTO DEL PROYECTO</a:t>
            </a:r>
          </a:p>
          <a:p>
            <a:pPr algn="ctr">
              <a:spcBef>
                <a:spcPct val="0"/>
              </a:spcBef>
              <a:buFontTx/>
              <a:buNone/>
            </a:pPr>
            <a:r>
              <a:rPr lang="pt-BR" altLang="pt-BR" sz="2400" b="1" dirty="0">
                <a:latin typeface="Arial" panose="020B0604020202020204" pitchFamily="34" charset="0"/>
                <a:cs typeface="Arial" panose="020B0604020202020204" pitchFamily="34" charset="0"/>
              </a:rPr>
              <a:t>HACIENDA RA</a:t>
            </a:r>
            <a:r>
              <a:rPr lang="pt-BR" altLang="pt-BR" sz="2400" dirty="0">
                <a:latin typeface="Arial" panose="020B0604020202020204" pitchFamily="34" charset="0"/>
                <a:cs typeface="Arial" panose="020B0604020202020204" pitchFamily="34" charset="0"/>
              </a:rPr>
              <a:t>R</a:t>
            </a:r>
            <a:endParaRPr lang="pt-BR" altLang="pt-BR" sz="2400" b="1" dirty="0">
              <a:latin typeface="Arial" panose="020B0604020202020204" pitchFamily="34" charset="0"/>
              <a:cs typeface="Arial" panose="020B0604020202020204" pitchFamily="34" charset="0"/>
            </a:endParaRPr>
          </a:p>
        </p:txBody>
      </p:sp>
      <p:pic>
        <p:nvPicPr>
          <p:cNvPr id="31747"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24075" y="836613"/>
            <a:ext cx="5184775" cy="591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1748" name="Retângulo 4"/>
          <p:cNvSpPr>
            <a:spLocks noChangeArrowheads="1"/>
          </p:cNvSpPr>
          <p:nvPr/>
        </p:nvSpPr>
        <p:spPr bwMode="auto">
          <a:xfrm>
            <a:off x="6833939" y="2205038"/>
            <a:ext cx="10625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pt-BR" altLang="pt-BR" sz="2400" dirty="0">
                <a:latin typeface="Trebuchet MS" panose="020B0603020202020204" pitchFamily="34" charset="0"/>
              </a:rPr>
              <a:t>FASE 1</a:t>
            </a:r>
          </a:p>
        </p:txBody>
      </p:sp>
      <p:sp>
        <p:nvSpPr>
          <p:cNvPr id="31749" name="Retângulo 5"/>
          <p:cNvSpPr>
            <a:spLocks noChangeArrowheads="1"/>
          </p:cNvSpPr>
          <p:nvPr/>
        </p:nvSpPr>
        <p:spPr bwMode="auto">
          <a:xfrm>
            <a:off x="1245939" y="4941888"/>
            <a:ext cx="10625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pt-BR" altLang="pt-BR" sz="2400" dirty="0">
                <a:latin typeface="Trebuchet MS" panose="020B0603020202020204" pitchFamily="34" charset="0"/>
              </a:rPr>
              <a:t>FASE 2</a:t>
            </a:r>
          </a:p>
        </p:txBody>
      </p:sp>
      <p:cxnSp>
        <p:nvCxnSpPr>
          <p:cNvPr id="12" name="Conector reto 11"/>
          <p:cNvCxnSpPr/>
          <p:nvPr/>
        </p:nvCxnSpPr>
        <p:spPr>
          <a:xfrm>
            <a:off x="1042988" y="1700213"/>
            <a:ext cx="7489825" cy="410527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9787541"/>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tângulo 2"/>
          <p:cNvSpPr>
            <a:spLocks noChangeArrowheads="1"/>
          </p:cNvSpPr>
          <p:nvPr/>
        </p:nvSpPr>
        <p:spPr bwMode="auto">
          <a:xfrm>
            <a:off x="0" y="27781"/>
            <a:ext cx="9144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pt-BR" altLang="pt-BR" sz="2600" dirty="0">
                <a:latin typeface="Arial" panose="020B0604020202020204" pitchFamily="34" charset="0"/>
                <a:cs typeface="Arial" panose="020B0604020202020204" pitchFamily="34" charset="0"/>
              </a:rPr>
              <a:t>SISTEMA DE ORDEÑO</a:t>
            </a:r>
          </a:p>
        </p:txBody>
      </p:sp>
      <p:pic>
        <p:nvPicPr>
          <p:cNvPr id="2" name="Imagem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6352" y="1320443"/>
            <a:ext cx="7360064" cy="5520048"/>
          </a:xfrm>
          <a:prstGeom prst="rect">
            <a:avLst/>
          </a:prstGeom>
        </p:spPr>
      </p:pic>
    </p:spTree>
    <p:extLst>
      <p:ext uri="{BB962C8B-B14F-4D97-AF65-F5344CB8AC3E}">
        <p14:creationId xmlns:p14="http://schemas.microsoft.com/office/powerpoint/2010/main" val="3625736760"/>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5106" name="Imagem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a:extLst>
              <a:ext uri="{FF2B5EF4-FFF2-40B4-BE49-F238E27FC236}">
                <a16:creationId xmlns:a16="http://schemas.microsoft.com/office/drawing/2014/main" id="{FCD7F589-9EFC-4B66-B45A-F90E4FB64752}"/>
              </a:ext>
            </a:extLst>
          </p:cNvPr>
          <p:cNvSpPr>
            <a:spLocks noChangeArrowheads="1"/>
          </p:cNvSpPr>
          <p:nvPr/>
        </p:nvSpPr>
        <p:spPr bwMode="auto">
          <a:xfrm>
            <a:off x="0" y="27781"/>
            <a:ext cx="91440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pt-BR" altLang="pt-BR" sz="2600" dirty="0">
                <a:latin typeface="Arial" panose="020B0604020202020204" pitchFamily="34" charset="0"/>
                <a:cs typeface="Arial" panose="020B0604020202020204" pitchFamily="34" charset="0"/>
              </a:rPr>
              <a:t>SISTEMA DE CAPTACIÓN CON SUCCIÓN DOBLE PARA ÁGUA Y EFLUENTE</a:t>
            </a:r>
          </a:p>
        </p:txBody>
      </p:sp>
    </p:spTree>
    <p:extLst>
      <p:ext uri="{BB962C8B-B14F-4D97-AF65-F5344CB8AC3E}">
        <p14:creationId xmlns:p14="http://schemas.microsoft.com/office/powerpoint/2010/main" val="61155082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TextBox 20">
            <a:extLst>
              <a:ext uri="{FF2B5EF4-FFF2-40B4-BE49-F238E27FC236}">
                <a16:creationId xmlns:a16="http://schemas.microsoft.com/office/drawing/2014/main" id="{04E75B57-AC23-4C70-B101-3B1CB6865878}"/>
              </a:ext>
            </a:extLst>
          </p:cNvPr>
          <p:cNvSpPr txBox="1"/>
          <p:nvPr/>
        </p:nvSpPr>
        <p:spPr>
          <a:xfrm>
            <a:off x="89756" y="260648"/>
            <a:ext cx="8964488" cy="584775"/>
          </a:xfrm>
          <a:prstGeom prst="rect">
            <a:avLst/>
          </a:prstGeom>
          <a:solidFill>
            <a:schemeClr val="bg1"/>
          </a:solidFill>
          <a:ln>
            <a:solidFill>
              <a:schemeClr val="tx1"/>
            </a:solidFill>
          </a:ln>
        </p:spPr>
        <p:txBody>
          <a:bodyPr wrap="square" rtlCol="0" anchor="ctr">
            <a:spAutoFit/>
          </a:bodyPr>
          <a:lstStyle/>
          <a:p>
            <a:pPr algn="ctr">
              <a:defRPr/>
            </a:pPr>
            <a:r>
              <a:rPr lang="es-CO" sz="3200" dirty="0">
                <a:latin typeface="Arial" panose="020B0604020202020204" pitchFamily="34" charset="0"/>
                <a:cs typeface="Arial" panose="020B0604020202020204" pitchFamily="34" charset="0"/>
              </a:rPr>
              <a:t>DATOS PARA PLANEAMENTOS</a:t>
            </a:r>
          </a:p>
        </p:txBody>
      </p:sp>
      <p:graphicFrame>
        <p:nvGraphicFramePr>
          <p:cNvPr id="2" name="Objeto 1">
            <a:extLst>
              <a:ext uri="{FF2B5EF4-FFF2-40B4-BE49-F238E27FC236}">
                <a16:creationId xmlns:a16="http://schemas.microsoft.com/office/drawing/2014/main" id="{86ECC494-B01D-9F63-D7D0-74D629E62898}"/>
              </a:ext>
            </a:extLst>
          </p:cNvPr>
          <p:cNvGraphicFramePr>
            <a:graphicFrameLocks noChangeAspect="1"/>
          </p:cNvGraphicFramePr>
          <p:nvPr>
            <p:extLst>
              <p:ext uri="{D42A27DB-BD31-4B8C-83A1-F6EECF244321}">
                <p14:modId xmlns:p14="http://schemas.microsoft.com/office/powerpoint/2010/main" val="2893885141"/>
              </p:ext>
            </p:extLst>
          </p:nvPr>
        </p:nvGraphicFramePr>
        <p:xfrm>
          <a:off x="2636" y="1196752"/>
          <a:ext cx="9113355" cy="3744416"/>
        </p:xfrm>
        <a:graphic>
          <a:graphicData uri="http://schemas.openxmlformats.org/presentationml/2006/ole">
            <mc:AlternateContent xmlns:mc="http://schemas.openxmlformats.org/markup-compatibility/2006">
              <mc:Choice xmlns:v="urn:schemas-microsoft-com:vml" Requires="v">
                <p:oleObj name="Worksheet" r:id="rId3" imgW="9525071" imgH="3909060" progId="Excel.Sheet.12">
                  <p:embed/>
                </p:oleObj>
              </mc:Choice>
              <mc:Fallback>
                <p:oleObj name="Worksheet" r:id="rId3" imgW="9525071" imgH="3909060" progId="Excel.Sheet.12">
                  <p:embed/>
                  <p:pic>
                    <p:nvPicPr>
                      <p:cNvPr id="0" name=""/>
                      <p:cNvPicPr/>
                      <p:nvPr/>
                    </p:nvPicPr>
                    <p:blipFill>
                      <a:blip r:embed="rId4"/>
                      <a:stretch>
                        <a:fillRect/>
                      </a:stretch>
                    </p:blipFill>
                    <p:spPr>
                      <a:xfrm>
                        <a:off x="2636" y="1196752"/>
                        <a:ext cx="9113355" cy="3744416"/>
                      </a:xfrm>
                      <a:prstGeom prst="rect">
                        <a:avLst/>
                      </a:prstGeom>
                    </p:spPr>
                  </p:pic>
                </p:oleObj>
              </mc:Fallback>
            </mc:AlternateContent>
          </a:graphicData>
        </a:graphic>
      </p:graphicFrame>
    </p:spTree>
    <p:extLst>
      <p:ext uri="{BB962C8B-B14F-4D97-AF65-F5344CB8AC3E}">
        <p14:creationId xmlns:p14="http://schemas.microsoft.com/office/powerpoint/2010/main" val="2003278413"/>
      </p:ext>
    </p:extLst>
  </p:cSld>
  <p:clrMapOvr>
    <a:masterClrMapping/>
  </p:clrMapOvr>
  <p:transition>
    <p:push dir="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Campo gramado com árvores ao fundo&#10;&#10;Descrição gerada automaticamente">
            <a:extLst>
              <a:ext uri="{FF2B5EF4-FFF2-40B4-BE49-F238E27FC236}">
                <a16:creationId xmlns:a16="http://schemas.microsoft.com/office/drawing/2014/main" id="{36F63264-EEBA-4B9A-8710-F6D39FBE81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5">
            <a:extLst>
              <a:ext uri="{FF2B5EF4-FFF2-40B4-BE49-F238E27FC236}">
                <a16:creationId xmlns:a16="http://schemas.microsoft.com/office/drawing/2014/main" id="{F19E6326-AD5A-4CE0-A7A3-9CCF5C77759A}"/>
              </a:ext>
            </a:extLst>
          </p:cNvPr>
          <p:cNvSpPr>
            <a:spLocks noChangeArrowheads="1"/>
          </p:cNvSpPr>
          <p:nvPr/>
        </p:nvSpPr>
        <p:spPr bwMode="auto">
          <a:xfrm>
            <a:off x="0" y="116632"/>
            <a:ext cx="9144000" cy="886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pt-BR" altLang="pt-BR" sz="3200" b="0" dirty="0">
                <a:latin typeface="Trebuchet MS" panose="020B0603020202020204" pitchFamily="34" charset="0"/>
              </a:rPr>
              <a:t> </a:t>
            </a:r>
            <a:r>
              <a:rPr lang="pt-BR" altLang="pt-BR" sz="3200" dirty="0">
                <a:latin typeface="Trebuchet MS" panose="020B0603020202020204" pitchFamily="34" charset="0"/>
                <a:cs typeface="Times New Roman" panose="02020603050405020304" pitchFamily="18" charset="0"/>
              </a:rPr>
              <a:t>ÁREA DE ASPERSIÓN AUTOMATIZADA</a:t>
            </a:r>
            <a:endParaRPr lang="pt-BR" altLang="pt-BR" sz="3200" b="0" dirty="0">
              <a:latin typeface="Trebuchet MS" panose="020B0603020202020204" pitchFamily="34" charset="0"/>
            </a:endParaRPr>
          </a:p>
        </p:txBody>
      </p:sp>
      <p:pic>
        <p:nvPicPr>
          <p:cNvPr id="2" name="Imagen 4">
            <a:extLst>
              <a:ext uri="{FF2B5EF4-FFF2-40B4-BE49-F238E27FC236}">
                <a16:creationId xmlns:a16="http://schemas.microsoft.com/office/drawing/2014/main" id="{C2FA472A-D589-2FC2-12FB-86470F020F3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04248" y="5255148"/>
            <a:ext cx="2197700" cy="1698224"/>
          </a:xfrm>
          <a:prstGeom prst="rect">
            <a:avLst/>
          </a:prstGeom>
        </p:spPr>
      </p:pic>
    </p:spTree>
    <p:extLst>
      <p:ext uri="{BB962C8B-B14F-4D97-AF65-F5344CB8AC3E}">
        <p14:creationId xmlns:p14="http://schemas.microsoft.com/office/powerpoint/2010/main" val="20864274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127"/>
          <p:cNvSpPr txBox="1"/>
          <p:nvPr/>
        </p:nvSpPr>
        <p:spPr>
          <a:xfrm>
            <a:off x="126075" y="2674800"/>
            <a:ext cx="8880600" cy="1508400"/>
          </a:xfrm>
          <a:prstGeom prst="rect">
            <a:avLst/>
          </a:prstGeom>
          <a:noFill/>
          <a:ln>
            <a:noFill/>
          </a:ln>
        </p:spPr>
        <p:txBody>
          <a:bodyPr spcFirstLastPara="1" wrap="square" lIns="91425" tIns="91425" rIns="91425" bIns="91425" anchor="t" anchorCtr="0">
            <a:spAutoFit/>
          </a:bodyPr>
          <a:lstStyle/>
          <a:p>
            <a:pPr algn="ctr">
              <a:spcBef>
                <a:spcPts val="0"/>
              </a:spcBef>
              <a:spcAft>
                <a:spcPts val="0"/>
              </a:spcAft>
            </a:pPr>
            <a:r>
              <a:rPr lang="pt-BR" sz="2000" dirty="0">
                <a:solidFill>
                  <a:schemeClr val="dk1"/>
                </a:solidFill>
                <a:latin typeface="Arial" panose="020B0604020202020204" pitchFamily="34" charset="0"/>
                <a:cs typeface="Arial" panose="020B0604020202020204" pitchFamily="34" charset="0"/>
              </a:rPr>
              <a:t>MANEJO DEL RIEGO: </a:t>
            </a:r>
            <a:endParaRPr sz="2000" dirty="0">
              <a:solidFill>
                <a:schemeClr val="dk1"/>
              </a:solidFill>
              <a:latin typeface="Arial" panose="020B0604020202020204" pitchFamily="34" charset="0"/>
              <a:cs typeface="Arial" panose="020B0604020202020204" pitchFamily="34" charset="0"/>
            </a:endParaRPr>
          </a:p>
          <a:p>
            <a:pPr algn="just">
              <a:spcBef>
                <a:spcPts val="0"/>
              </a:spcBef>
              <a:spcAft>
                <a:spcPts val="0"/>
              </a:spcAft>
            </a:pPr>
            <a:r>
              <a:rPr lang="pt-BR" sz="2000" i="1" dirty="0">
                <a:solidFill>
                  <a:schemeClr val="dk1"/>
                </a:solidFill>
                <a:latin typeface="Arial" panose="020B0604020202020204" pitchFamily="34" charset="0"/>
                <a:cs typeface="Arial" panose="020B0604020202020204" pitchFamily="34" charset="0"/>
              </a:rPr>
              <a:t>El manejo de riego consiste </a:t>
            </a:r>
            <a:r>
              <a:rPr lang="pt-BR" sz="2000" i="1" dirty="0" err="1">
                <a:solidFill>
                  <a:schemeClr val="dk1"/>
                </a:solidFill>
                <a:latin typeface="Arial" panose="020B0604020202020204" pitchFamily="34" charset="0"/>
                <a:cs typeface="Arial" panose="020B0604020202020204" pitchFamily="34" charset="0"/>
              </a:rPr>
              <a:t>en</a:t>
            </a:r>
            <a:r>
              <a:rPr lang="pt-BR" sz="2000" i="1" dirty="0">
                <a:solidFill>
                  <a:schemeClr val="dk1"/>
                </a:solidFill>
                <a:latin typeface="Arial" panose="020B0604020202020204" pitchFamily="34" charset="0"/>
                <a:cs typeface="Arial" panose="020B0604020202020204" pitchFamily="34" charset="0"/>
              </a:rPr>
              <a:t> la </a:t>
            </a:r>
            <a:r>
              <a:rPr lang="pt-BR" sz="2000" i="1" dirty="0" err="1">
                <a:solidFill>
                  <a:schemeClr val="dk1"/>
                </a:solidFill>
                <a:latin typeface="Arial" panose="020B0604020202020204" pitchFamily="34" charset="0"/>
                <a:cs typeface="Arial" panose="020B0604020202020204" pitchFamily="34" charset="0"/>
              </a:rPr>
              <a:t>determinación</a:t>
            </a:r>
            <a:r>
              <a:rPr lang="pt-BR" sz="2000" i="1" dirty="0">
                <a:solidFill>
                  <a:schemeClr val="dk1"/>
                </a:solidFill>
                <a:latin typeface="Arial" panose="020B0604020202020204" pitchFamily="34" charset="0"/>
                <a:cs typeface="Arial" panose="020B0604020202020204" pitchFamily="34" charset="0"/>
              </a:rPr>
              <a:t> del momento y de la </a:t>
            </a:r>
            <a:r>
              <a:rPr lang="pt-BR" sz="2000" i="1" dirty="0" err="1">
                <a:solidFill>
                  <a:schemeClr val="dk1"/>
                </a:solidFill>
                <a:latin typeface="Arial" panose="020B0604020202020204" pitchFamily="34" charset="0"/>
                <a:cs typeface="Arial" panose="020B0604020202020204" pitchFamily="34" charset="0"/>
              </a:rPr>
              <a:t>cantidad</a:t>
            </a:r>
            <a:r>
              <a:rPr lang="pt-BR" sz="2000" i="1" dirty="0">
                <a:solidFill>
                  <a:schemeClr val="dk1"/>
                </a:solidFill>
                <a:latin typeface="Arial" panose="020B0604020202020204" pitchFamily="34" charset="0"/>
                <a:cs typeface="Arial" panose="020B0604020202020204" pitchFamily="34" charset="0"/>
              </a:rPr>
              <a:t> de água a ser aplicad</a:t>
            </a:r>
            <a:r>
              <a:rPr lang="pt-BR" sz="2000" i="1" dirty="0">
                <a:solidFill>
                  <a:srgbClr val="173322"/>
                </a:solidFill>
                <a:latin typeface="Arial" panose="020B0604020202020204" pitchFamily="34" charset="0"/>
                <a:cs typeface="Arial" panose="020B0604020202020204" pitchFamily="34" charset="0"/>
              </a:rPr>
              <a:t>a.</a:t>
            </a:r>
            <a:endParaRPr sz="1100" dirty="0">
              <a:solidFill>
                <a:srgbClr val="173322"/>
              </a:solidFill>
              <a:latin typeface="Arial" panose="020B0604020202020204" pitchFamily="34" charset="0"/>
              <a:cs typeface="Arial" panose="020B0604020202020204" pitchFamily="34" charset="0"/>
            </a:endParaRPr>
          </a:p>
          <a:p>
            <a:pPr algn="just">
              <a:spcBef>
                <a:spcPts val="0"/>
              </a:spcBef>
              <a:spcAft>
                <a:spcPts val="0"/>
              </a:spcAft>
            </a:pPr>
            <a:endParaRPr lang="es-CO" sz="2000" dirty="0">
              <a:solidFill>
                <a:schemeClr val="dk1"/>
              </a:solidFill>
              <a:latin typeface="Arial" panose="020B0604020202020204" pitchFamily="34" charset="0"/>
              <a:cs typeface="Arial" panose="020B0604020202020204" pitchFamily="34" charset="0"/>
            </a:endParaRPr>
          </a:p>
          <a:p>
            <a:pPr>
              <a:spcBef>
                <a:spcPts val="0"/>
              </a:spcBef>
              <a:spcAft>
                <a:spcPts val="0"/>
              </a:spcAft>
            </a:pPr>
            <a:endParaRPr sz="600" dirty="0">
              <a:solidFill>
                <a:schemeClr val="dk1"/>
              </a:solidFill>
              <a:latin typeface="Arial" panose="020B0604020202020204" pitchFamily="34" charset="0"/>
              <a:cs typeface="Arial" panose="020B0604020202020204" pitchFamily="34" charset="0"/>
            </a:endParaRPr>
          </a:p>
        </p:txBody>
      </p:sp>
    </p:spTree>
  </p:cSld>
  <p:clrMapOvr>
    <a:masterClrMapping/>
  </p:clrMapOvr>
  <p:transition>
    <p:push dir="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5"/>
          <p:cNvSpPr txBox="1"/>
          <p:nvPr/>
        </p:nvSpPr>
        <p:spPr>
          <a:xfrm>
            <a:off x="-42500" y="949750"/>
            <a:ext cx="5739300" cy="515700"/>
          </a:xfrm>
          <a:prstGeom prst="rect">
            <a:avLst/>
          </a:prstGeom>
          <a:noFill/>
          <a:ln>
            <a:noFill/>
          </a:ln>
        </p:spPr>
        <p:txBody>
          <a:bodyPr spcFirstLastPara="1" wrap="square" lIns="68575" tIns="34275" rIns="68575" bIns="34275" anchor="t" anchorCtr="0">
            <a:spAutoFit/>
          </a:bodyPr>
          <a:lstStyle/>
          <a:p>
            <a:pPr algn="ctr">
              <a:spcBef>
                <a:spcPts val="0"/>
              </a:spcBef>
              <a:spcAft>
                <a:spcPts val="0"/>
              </a:spcAft>
            </a:pPr>
            <a:r>
              <a:rPr lang="pt-BR" sz="2100" i="1" dirty="0">
                <a:latin typeface="+mn-lt"/>
                <a:ea typeface="Arial"/>
                <a:cs typeface="Arial"/>
                <a:sym typeface="Arial"/>
              </a:rPr>
              <a:t> </a:t>
            </a:r>
            <a:r>
              <a:rPr lang="pt-BR" sz="2900" dirty="0">
                <a:latin typeface="+mn-lt"/>
                <a:ea typeface="Open Sans"/>
                <a:cs typeface="Open Sans"/>
                <a:sym typeface="Open Sans"/>
              </a:rPr>
              <a:t>MANEJO DE RIEGO</a:t>
            </a:r>
            <a:endParaRPr sz="2100" dirty="0">
              <a:latin typeface="+mn-lt"/>
              <a:ea typeface="Arial"/>
              <a:cs typeface="Arial"/>
              <a:sym typeface="Arial"/>
            </a:endParaRPr>
          </a:p>
        </p:txBody>
      </p:sp>
      <p:sp>
        <p:nvSpPr>
          <p:cNvPr id="201" name="Google Shape;201;p35"/>
          <p:cNvSpPr txBox="1"/>
          <p:nvPr/>
        </p:nvSpPr>
        <p:spPr>
          <a:xfrm>
            <a:off x="5688270" y="4086090"/>
            <a:ext cx="3341094" cy="1454214"/>
          </a:xfrm>
          <a:prstGeom prst="rect">
            <a:avLst/>
          </a:prstGeom>
          <a:noFill/>
          <a:ln>
            <a:solidFill>
              <a:schemeClr val="tx1"/>
            </a:solidFill>
          </a:ln>
        </p:spPr>
        <p:txBody>
          <a:bodyPr spcFirstLastPara="1" wrap="square" lIns="68575" tIns="34275" rIns="68575" bIns="34275" anchor="t" anchorCtr="0">
            <a:spAutoFit/>
          </a:bodyPr>
          <a:lstStyle/>
          <a:p>
            <a:pPr>
              <a:spcBef>
                <a:spcPts val="0"/>
              </a:spcBef>
              <a:spcAft>
                <a:spcPts val="0"/>
              </a:spcAft>
              <a:buClr>
                <a:schemeClr val="dk1"/>
              </a:buClr>
              <a:buSzPts val="1500"/>
            </a:pPr>
            <a:r>
              <a:rPr lang="pt-BR" sz="1500" dirty="0">
                <a:latin typeface="+mn-lt"/>
                <a:ea typeface="Arial"/>
                <a:cs typeface="Arial"/>
                <a:sym typeface="Arial"/>
              </a:rPr>
              <a:t>Prof. Efetiva de las </a:t>
            </a:r>
            <a:r>
              <a:rPr lang="pt-BR" sz="1500" dirty="0" err="1">
                <a:latin typeface="+mn-lt"/>
                <a:ea typeface="Arial"/>
                <a:cs typeface="Arial"/>
                <a:sym typeface="Arial"/>
              </a:rPr>
              <a:t>raíces</a:t>
            </a:r>
            <a:r>
              <a:rPr lang="pt-BR" sz="1500" dirty="0">
                <a:latin typeface="+mn-lt"/>
                <a:ea typeface="Arial"/>
                <a:cs typeface="Arial"/>
                <a:sym typeface="Arial"/>
              </a:rPr>
              <a:t>: 60 cm</a:t>
            </a:r>
            <a:endParaRPr sz="1100" dirty="0">
              <a:latin typeface="+mn-lt"/>
            </a:endParaRPr>
          </a:p>
          <a:p>
            <a:pPr>
              <a:spcBef>
                <a:spcPts val="0"/>
              </a:spcBef>
              <a:spcAft>
                <a:spcPts val="0"/>
              </a:spcAft>
              <a:buClr>
                <a:schemeClr val="dk1"/>
              </a:buClr>
              <a:buSzPts val="1500"/>
            </a:pPr>
            <a:r>
              <a:rPr lang="pt-BR" sz="1500" dirty="0">
                <a:latin typeface="+mn-lt"/>
                <a:ea typeface="Arial"/>
                <a:cs typeface="Arial"/>
                <a:sym typeface="Arial"/>
              </a:rPr>
              <a:t>L = 60 * 0,97 = 58 mm</a:t>
            </a:r>
            <a:endParaRPr sz="1100" dirty="0">
              <a:latin typeface="+mn-lt"/>
            </a:endParaRPr>
          </a:p>
          <a:p>
            <a:pPr>
              <a:spcBef>
                <a:spcPts val="0"/>
              </a:spcBef>
              <a:spcAft>
                <a:spcPts val="0"/>
              </a:spcAft>
              <a:buClr>
                <a:schemeClr val="dk1"/>
              </a:buClr>
              <a:buSzPts val="1500"/>
            </a:pPr>
            <a:r>
              <a:rPr lang="pt-BR" sz="1500" dirty="0">
                <a:latin typeface="+mn-lt"/>
                <a:ea typeface="Arial"/>
                <a:cs typeface="Arial"/>
                <a:sym typeface="Arial"/>
              </a:rPr>
              <a:t>f = 50%</a:t>
            </a:r>
            <a:endParaRPr sz="1100" dirty="0">
              <a:latin typeface="+mn-lt"/>
            </a:endParaRPr>
          </a:p>
          <a:p>
            <a:pPr>
              <a:spcBef>
                <a:spcPts val="0"/>
              </a:spcBef>
              <a:spcAft>
                <a:spcPts val="0"/>
              </a:spcAft>
              <a:buClr>
                <a:schemeClr val="dk1"/>
              </a:buClr>
              <a:buSzPts val="1500"/>
            </a:pPr>
            <a:r>
              <a:rPr lang="pt-BR" sz="1500" dirty="0">
                <a:latin typeface="+mn-lt"/>
                <a:ea typeface="Arial"/>
                <a:cs typeface="Arial"/>
                <a:sym typeface="Arial"/>
              </a:rPr>
              <a:t>UMD = 29 mm</a:t>
            </a:r>
            <a:endParaRPr sz="1100" dirty="0">
              <a:latin typeface="+mn-lt"/>
            </a:endParaRPr>
          </a:p>
          <a:p>
            <a:pPr>
              <a:spcBef>
                <a:spcPts val="0"/>
              </a:spcBef>
              <a:spcAft>
                <a:spcPts val="0"/>
              </a:spcAft>
              <a:buClr>
                <a:schemeClr val="dk1"/>
              </a:buClr>
              <a:buSzPts val="1500"/>
            </a:pPr>
            <a:r>
              <a:rPr lang="pt-BR" sz="1500" dirty="0">
                <a:latin typeface="+mn-lt"/>
                <a:ea typeface="Arial"/>
                <a:cs typeface="Arial"/>
                <a:sym typeface="Arial"/>
              </a:rPr>
              <a:t>Se ETP = 6 mm/dia</a:t>
            </a:r>
          </a:p>
          <a:p>
            <a:pPr>
              <a:spcBef>
                <a:spcPts val="0"/>
              </a:spcBef>
              <a:spcAft>
                <a:spcPts val="0"/>
              </a:spcAft>
              <a:buClr>
                <a:schemeClr val="dk1"/>
              </a:buClr>
              <a:buSzPts val="1500"/>
            </a:pPr>
            <a:r>
              <a:rPr lang="pt-BR" sz="1500" dirty="0">
                <a:latin typeface="+mn-lt"/>
              </a:rPr>
              <a:t>Calcula-se </a:t>
            </a:r>
            <a:r>
              <a:rPr lang="pt-BR" sz="1500" dirty="0" err="1">
                <a:latin typeface="+mn-lt"/>
              </a:rPr>
              <a:t>el</a:t>
            </a:r>
            <a:r>
              <a:rPr lang="pt-BR" sz="1500" dirty="0">
                <a:latin typeface="+mn-lt"/>
              </a:rPr>
              <a:t> </a:t>
            </a:r>
            <a:r>
              <a:rPr lang="pt-BR" sz="1500" dirty="0" err="1">
                <a:latin typeface="+mn-lt"/>
              </a:rPr>
              <a:t>volumen</a:t>
            </a:r>
            <a:r>
              <a:rPr lang="pt-BR" sz="1500" dirty="0">
                <a:latin typeface="+mn-lt"/>
              </a:rPr>
              <a:t> diário e </a:t>
            </a:r>
            <a:r>
              <a:rPr lang="pt-BR" sz="1500" dirty="0" err="1">
                <a:latin typeface="+mn-lt"/>
              </a:rPr>
              <a:t>mensual</a:t>
            </a:r>
            <a:endParaRPr sz="1100" dirty="0">
              <a:latin typeface="+mn-lt"/>
            </a:endParaRPr>
          </a:p>
        </p:txBody>
      </p:sp>
      <p:sp>
        <p:nvSpPr>
          <p:cNvPr id="202" name="Google Shape;202;p35"/>
          <p:cNvSpPr/>
          <p:nvPr/>
        </p:nvSpPr>
        <p:spPr>
          <a:xfrm>
            <a:off x="2872949" y="2154707"/>
            <a:ext cx="495600" cy="1181100"/>
          </a:xfrm>
          <a:prstGeom prst="rect">
            <a:avLst/>
          </a:prstGeom>
          <a:gradFill>
            <a:gsLst>
              <a:gs pos="0">
                <a:srgbClr val="FF0000"/>
              </a:gs>
              <a:gs pos="100000">
                <a:srgbClr val="762F47">
                  <a:alpha val="51764"/>
                </a:srgbClr>
              </a:gs>
            </a:gsLst>
            <a:lin ang="5400000" scaled="0"/>
          </a:gradFill>
          <a:ln>
            <a:noFill/>
          </a:ln>
        </p:spPr>
        <p:txBody>
          <a:bodyPr spcFirstLastPara="1" wrap="square" lIns="68575" tIns="34275" rIns="68575" bIns="34275" anchor="ctr" anchorCtr="0">
            <a:noAutofit/>
          </a:bodyPr>
          <a:lstStyle/>
          <a:p>
            <a:pPr>
              <a:spcBef>
                <a:spcPts val="0"/>
              </a:spcBef>
              <a:spcAft>
                <a:spcPts val="0"/>
              </a:spcAft>
              <a:buClr>
                <a:schemeClr val="dk1"/>
              </a:buClr>
              <a:buSzPts val="1400"/>
            </a:pPr>
            <a:endParaRPr sz="1400">
              <a:latin typeface="+mn-lt"/>
              <a:ea typeface="Garamond"/>
              <a:cs typeface="Garamond"/>
              <a:sym typeface="Garamond"/>
            </a:endParaRPr>
          </a:p>
        </p:txBody>
      </p:sp>
      <p:sp>
        <p:nvSpPr>
          <p:cNvPr id="203" name="Google Shape;203;p35"/>
          <p:cNvSpPr/>
          <p:nvPr/>
        </p:nvSpPr>
        <p:spPr>
          <a:xfrm>
            <a:off x="3376597" y="2154707"/>
            <a:ext cx="924900" cy="1181100"/>
          </a:xfrm>
          <a:prstGeom prst="rect">
            <a:avLst/>
          </a:prstGeom>
          <a:gradFill>
            <a:gsLst>
              <a:gs pos="0">
                <a:srgbClr val="006600"/>
              </a:gs>
              <a:gs pos="100000">
                <a:srgbClr val="767600">
                  <a:alpha val="46666"/>
                </a:srgbClr>
              </a:gs>
            </a:gsLst>
            <a:lin ang="5400000" scaled="0"/>
          </a:gradFill>
          <a:ln w="9525"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a:spcBef>
                <a:spcPts val="0"/>
              </a:spcBef>
              <a:spcAft>
                <a:spcPts val="0"/>
              </a:spcAft>
              <a:buClr>
                <a:schemeClr val="dk1"/>
              </a:buClr>
              <a:buSzPts val="1400"/>
            </a:pPr>
            <a:endParaRPr sz="1400">
              <a:latin typeface="+mn-lt"/>
              <a:ea typeface="Garamond"/>
              <a:cs typeface="Garamond"/>
              <a:sym typeface="Garamond"/>
            </a:endParaRPr>
          </a:p>
        </p:txBody>
      </p:sp>
      <p:cxnSp>
        <p:nvCxnSpPr>
          <p:cNvPr id="204" name="Google Shape;204;p35"/>
          <p:cNvCxnSpPr/>
          <p:nvPr/>
        </p:nvCxnSpPr>
        <p:spPr>
          <a:xfrm flipH="1">
            <a:off x="2867907" y="2129711"/>
            <a:ext cx="8100" cy="1567500"/>
          </a:xfrm>
          <a:prstGeom prst="straightConnector1">
            <a:avLst/>
          </a:prstGeom>
          <a:noFill/>
          <a:ln w="28575" cap="flat" cmpd="sng">
            <a:solidFill>
              <a:schemeClr val="dk1"/>
            </a:solidFill>
            <a:prstDash val="solid"/>
            <a:round/>
            <a:headEnd type="none" w="med" len="med"/>
            <a:tailEnd type="triangle" w="med" len="med"/>
          </a:ln>
        </p:spPr>
      </p:cxnSp>
      <p:cxnSp>
        <p:nvCxnSpPr>
          <p:cNvPr id="205" name="Google Shape;205;p35"/>
          <p:cNvCxnSpPr/>
          <p:nvPr/>
        </p:nvCxnSpPr>
        <p:spPr>
          <a:xfrm>
            <a:off x="2851538" y="2154707"/>
            <a:ext cx="2265300" cy="0"/>
          </a:xfrm>
          <a:prstGeom prst="straightConnector1">
            <a:avLst/>
          </a:prstGeom>
          <a:noFill/>
          <a:ln w="28575" cap="flat" cmpd="sng">
            <a:solidFill>
              <a:schemeClr val="dk1"/>
            </a:solidFill>
            <a:prstDash val="solid"/>
            <a:round/>
            <a:headEnd type="none" w="med" len="med"/>
            <a:tailEnd type="triangle" w="med" len="med"/>
          </a:ln>
        </p:spPr>
      </p:cxnSp>
      <p:sp>
        <p:nvSpPr>
          <p:cNvPr id="206" name="Google Shape;206;p35"/>
          <p:cNvSpPr txBox="1"/>
          <p:nvPr/>
        </p:nvSpPr>
        <p:spPr>
          <a:xfrm>
            <a:off x="5087370" y="1914114"/>
            <a:ext cx="1201800" cy="284700"/>
          </a:xfrm>
          <a:prstGeom prst="rect">
            <a:avLst/>
          </a:prstGeom>
          <a:noFill/>
          <a:ln>
            <a:noFill/>
          </a:ln>
        </p:spPr>
        <p:txBody>
          <a:bodyPr spcFirstLastPara="1" wrap="square" lIns="68575" tIns="34275" rIns="68575" bIns="34275" anchor="t" anchorCtr="0">
            <a:spAutoFit/>
          </a:bodyPr>
          <a:lstStyle/>
          <a:p>
            <a:pPr>
              <a:spcBef>
                <a:spcPts val="0"/>
              </a:spcBef>
              <a:spcAft>
                <a:spcPts val="0"/>
              </a:spcAft>
              <a:buClr>
                <a:schemeClr val="dk1"/>
              </a:buClr>
              <a:buSzPts val="1400"/>
            </a:pPr>
            <a:r>
              <a:rPr lang="pt-BR" sz="1400">
                <a:latin typeface="+mn-lt"/>
                <a:ea typeface="Arial"/>
                <a:cs typeface="Arial"/>
                <a:sym typeface="Arial"/>
              </a:rPr>
              <a:t>θ </a:t>
            </a:r>
            <a:r>
              <a:rPr lang="pt-BR" sz="1100">
                <a:latin typeface="+mn-lt"/>
                <a:ea typeface="Arial"/>
                <a:cs typeface="Arial"/>
                <a:sym typeface="Arial"/>
              </a:rPr>
              <a:t>(cm</a:t>
            </a:r>
            <a:r>
              <a:rPr lang="pt-BR" sz="1100" baseline="30000">
                <a:latin typeface="+mn-lt"/>
                <a:ea typeface="Arial"/>
                <a:cs typeface="Arial"/>
                <a:sym typeface="Arial"/>
              </a:rPr>
              <a:t>3</a:t>
            </a:r>
            <a:r>
              <a:rPr lang="pt-BR" sz="1100">
                <a:latin typeface="+mn-lt"/>
                <a:ea typeface="Arial"/>
                <a:cs typeface="Arial"/>
                <a:sym typeface="Arial"/>
              </a:rPr>
              <a:t>/cm</a:t>
            </a:r>
            <a:r>
              <a:rPr lang="pt-BR" sz="1100" baseline="30000">
                <a:latin typeface="+mn-lt"/>
                <a:ea typeface="Arial"/>
                <a:cs typeface="Arial"/>
                <a:sym typeface="Arial"/>
              </a:rPr>
              <a:t>3</a:t>
            </a:r>
            <a:r>
              <a:rPr lang="pt-BR" sz="1100">
                <a:latin typeface="+mn-lt"/>
                <a:ea typeface="Arial"/>
                <a:cs typeface="Arial"/>
                <a:sym typeface="Arial"/>
              </a:rPr>
              <a:t>)</a:t>
            </a:r>
            <a:endParaRPr sz="1100">
              <a:latin typeface="+mn-lt"/>
            </a:endParaRPr>
          </a:p>
        </p:txBody>
      </p:sp>
      <p:sp>
        <p:nvSpPr>
          <p:cNvPr id="207" name="Google Shape;207;p35"/>
          <p:cNvSpPr txBox="1"/>
          <p:nvPr/>
        </p:nvSpPr>
        <p:spPr>
          <a:xfrm>
            <a:off x="2636417" y="3619099"/>
            <a:ext cx="323100" cy="284700"/>
          </a:xfrm>
          <a:prstGeom prst="rect">
            <a:avLst/>
          </a:prstGeom>
          <a:noFill/>
          <a:ln>
            <a:noFill/>
          </a:ln>
        </p:spPr>
        <p:txBody>
          <a:bodyPr spcFirstLastPara="1" wrap="square" lIns="68575" tIns="34275" rIns="68575" bIns="34275" anchor="t" anchorCtr="0">
            <a:spAutoFit/>
          </a:bodyPr>
          <a:lstStyle/>
          <a:p>
            <a:pPr>
              <a:spcBef>
                <a:spcPts val="0"/>
              </a:spcBef>
              <a:spcAft>
                <a:spcPts val="0"/>
              </a:spcAft>
              <a:buClr>
                <a:schemeClr val="dk1"/>
              </a:buClr>
              <a:buSzPts val="1400"/>
            </a:pPr>
            <a:r>
              <a:rPr lang="pt-BR" sz="1400">
                <a:latin typeface="+mn-lt"/>
                <a:ea typeface="Arial"/>
                <a:cs typeface="Arial"/>
                <a:sym typeface="Arial"/>
              </a:rPr>
              <a:t>P</a:t>
            </a:r>
            <a:endParaRPr sz="1100">
              <a:latin typeface="+mn-lt"/>
            </a:endParaRPr>
          </a:p>
        </p:txBody>
      </p:sp>
      <p:sp>
        <p:nvSpPr>
          <p:cNvPr id="208" name="Google Shape;208;p35"/>
          <p:cNvSpPr txBox="1"/>
          <p:nvPr/>
        </p:nvSpPr>
        <p:spPr>
          <a:xfrm>
            <a:off x="4138187" y="1918280"/>
            <a:ext cx="462900" cy="238500"/>
          </a:xfrm>
          <a:prstGeom prst="rect">
            <a:avLst/>
          </a:prstGeom>
          <a:noFill/>
          <a:ln>
            <a:noFill/>
          </a:ln>
        </p:spPr>
        <p:txBody>
          <a:bodyPr spcFirstLastPara="1" wrap="square" lIns="68575" tIns="34275" rIns="68575" bIns="34275" anchor="t" anchorCtr="0">
            <a:spAutoFit/>
          </a:bodyPr>
          <a:lstStyle/>
          <a:p>
            <a:pPr>
              <a:spcBef>
                <a:spcPts val="0"/>
              </a:spcBef>
              <a:spcAft>
                <a:spcPts val="0"/>
              </a:spcAft>
              <a:buClr>
                <a:schemeClr val="dk1"/>
              </a:buClr>
              <a:buSzPts val="1100"/>
            </a:pPr>
            <a:r>
              <a:rPr lang="pt-BR" sz="1100">
                <a:latin typeface="+mn-lt"/>
                <a:ea typeface="Arial"/>
                <a:cs typeface="Arial"/>
                <a:sym typeface="Arial"/>
              </a:rPr>
              <a:t>θCC</a:t>
            </a:r>
            <a:endParaRPr sz="1100">
              <a:latin typeface="+mn-lt"/>
            </a:endParaRPr>
          </a:p>
        </p:txBody>
      </p:sp>
      <p:sp>
        <p:nvSpPr>
          <p:cNvPr id="209" name="Google Shape;209;p35"/>
          <p:cNvSpPr txBox="1"/>
          <p:nvPr/>
        </p:nvSpPr>
        <p:spPr>
          <a:xfrm>
            <a:off x="4578624" y="1921405"/>
            <a:ext cx="462900" cy="238497"/>
          </a:xfrm>
          <a:prstGeom prst="rect">
            <a:avLst/>
          </a:prstGeom>
          <a:noFill/>
          <a:ln>
            <a:noFill/>
          </a:ln>
        </p:spPr>
        <p:txBody>
          <a:bodyPr spcFirstLastPara="1" wrap="square" lIns="68575" tIns="34275" rIns="68575" bIns="34275" anchor="t" anchorCtr="0">
            <a:spAutoFit/>
          </a:bodyPr>
          <a:lstStyle/>
          <a:p>
            <a:pPr>
              <a:spcBef>
                <a:spcPts val="0"/>
              </a:spcBef>
              <a:spcAft>
                <a:spcPts val="0"/>
              </a:spcAft>
              <a:buClr>
                <a:schemeClr val="dk1"/>
              </a:buClr>
              <a:buSzPts val="1100"/>
            </a:pPr>
            <a:r>
              <a:rPr lang="pt-BR" sz="1100">
                <a:latin typeface="+mn-lt"/>
                <a:ea typeface="Arial"/>
                <a:cs typeface="Arial"/>
                <a:sym typeface="Arial"/>
              </a:rPr>
              <a:t>θSAT</a:t>
            </a:r>
            <a:endParaRPr sz="1100">
              <a:latin typeface="+mn-lt"/>
            </a:endParaRPr>
          </a:p>
        </p:txBody>
      </p:sp>
      <p:sp>
        <p:nvSpPr>
          <p:cNvPr id="210" name="Google Shape;210;p35"/>
          <p:cNvSpPr txBox="1"/>
          <p:nvPr/>
        </p:nvSpPr>
        <p:spPr>
          <a:xfrm>
            <a:off x="3191042" y="1918280"/>
            <a:ext cx="462900" cy="408000"/>
          </a:xfrm>
          <a:prstGeom prst="rect">
            <a:avLst/>
          </a:prstGeom>
          <a:noFill/>
          <a:ln>
            <a:noFill/>
          </a:ln>
        </p:spPr>
        <p:txBody>
          <a:bodyPr spcFirstLastPara="1" wrap="square" lIns="68575" tIns="34275" rIns="68575" bIns="34275" anchor="t" anchorCtr="0">
            <a:spAutoFit/>
          </a:bodyPr>
          <a:lstStyle/>
          <a:p>
            <a:pPr>
              <a:spcBef>
                <a:spcPts val="0"/>
              </a:spcBef>
              <a:spcAft>
                <a:spcPts val="0"/>
              </a:spcAft>
              <a:buClr>
                <a:schemeClr val="dk1"/>
              </a:buClr>
              <a:buSzPts val="1100"/>
            </a:pPr>
            <a:r>
              <a:rPr lang="pt-BR" sz="1100">
                <a:latin typeface="+mn-lt"/>
                <a:ea typeface="Arial"/>
                <a:cs typeface="Arial"/>
                <a:sym typeface="Arial"/>
              </a:rPr>
              <a:t>θPMP</a:t>
            </a:r>
            <a:endParaRPr sz="1100">
              <a:latin typeface="+mn-lt"/>
              <a:ea typeface="Arial"/>
              <a:cs typeface="Arial"/>
              <a:sym typeface="Arial"/>
            </a:endParaRPr>
          </a:p>
        </p:txBody>
      </p:sp>
      <p:cxnSp>
        <p:nvCxnSpPr>
          <p:cNvPr id="211" name="Google Shape;211;p35"/>
          <p:cNvCxnSpPr/>
          <p:nvPr/>
        </p:nvCxnSpPr>
        <p:spPr>
          <a:xfrm>
            <a:off x="3376597" y="2154707"/>
            <a:ext cx="0" cy="1181100"/>
          </a:xfrm>
          <a:prstGeom prst="straightConnector1">
            <a:avLst/>
          </a:prstGeom>
          <a:noFill/>
          <a:ln w="28575" cap="flat" cmpd="sng">
            <a:solidFill>
              <a:srgbClr val="FF6699"/>
            </a:solidFill>
            <a:prstDash val="solid"/>
            <a:round/>
            <a:headEnd type="none" w="med" len="med"/>
            <a:tailEnd type="none" w="med" len="med"/>
          </a:ln>
        </p:spPr>
      </p:cxnSp>
      <p:cxnSp>
        <p:nvCxnSpPr>
          <p:cNvPr id="212" name="Google Shape;212;p35"/>
          <p:cNvCxnSpPr/>
          <p:nvPr/>
        </p:nvCxnSpPr>
        <p:spPr>
          <a:xfrm>
            <a:off x="4301312" y="2154707"/>
            <a:ext cx="0" cy="1181100"/>
          </a:xfrm>
          <a:prstGeom prst="straightConnector1">
            <a:avLst/>
          </a:prstGeom>
          <a:noFill/>
          <a:ln w="28575" cap="flat" cmpd="sng">
            <a:solidFill>
              <a:srgbClr val="FFFF00"/>
            </a:solidFill>
            <a:prstDash val="solid"/>
            <a:round/>
            <a:headEnd type="none" w="med" len="med"/>
            <a:tailEnd type="none" w="med" len="med"/>
          </a:ln>
        </p:spPr>
      </p:cxnSp>
      <p:cxnSp>
        <p:nvCxnSpPr>
          <p:cNvPr id="213" name="Google Shape;213;p35"/>
          <p:cNvCxnSpPr/>
          <p:nvPr/>
        </p:nvCxnSpPr>
        <p:spPr>
          <a:xfrm>
            <a:off x="4779472" y="2154707"/>
            <a:ext cx="0" cy="1181100"/>
          </a:xfrm>
          <a:prstGeom prst="straightConnector1">
            <a:avLst/>
          </a:prstGeom>
          <a:noFill/>
          <a:ln w="28575" cap="flat" cmpd="sng">
            <a:solidFill>
              <a:srgbClr val="99CCFF"/>
            </a:solidFill>
            <a:prstDash val="solid"/>
            <a:round/>
            <a:headEnd type="none" w="med" len="med"/>
            <a:tailEnd type="none" w="med" len="med"/>
          </a:ln>
        </p:spPr>
      </p:cxnSp>
      <p:cxnSp>
        <p:nvCxnSpPr>
          <p:cNvPr id="214" name="Google Shape;214;p35"/>
          <p:cNvCxnSpPr/>
          <p:nvPr/>
        </p:nvCxnSpPr>
        <p:spPr>
          <a:xfrm>
            <a:off x="2830128" y="3341011"/>
            <a:ext cx="1988100" cy="0"/>
          </a:xfrm>
          <a:prstGeom prst="straightConnector1">
            <a:avLst/>
          </a:prstGeom>
          <a:noFill/>
          <a:ln w="28575" cap="flat" cmpd="sng">
            <a:solidFill>
              <a:schemeClr val="dk1"/>
            </a:solidFill>
            <a:prstDash val="dash"/>
            <a:round/>
            <a:headEnd type="none" w="med" len="med"/>
            <a:tailEnd type="none" w="med" len="med"/>
          </a:ln>
        </p:spPr>
      </p:cxnSp>
      <p:sp>
        <p:nvSpPr>
          <p:cNvPr id="215" name="Google Shape;215;p35"/>
          <p:cNvSpPr txBox="1"/>
          <p:nvPr/>
        </p:nvSpPr>
        <p:spPr>
          <a:xfrm>
            <a:off x="2590538" y="3211861"/>
            <a:ext cx="323100" cy="238500"/>
          </a:xfrm>
          <a:prstGeom prst="rect">
            <a:avLst/>
          </a:prstGeom>
          <a:noFill/>
          <a:ln>
            <a:noFill/>
          </a:ln>
        </p:spPr>
        <p:txBody>
          <a:bodyPr spcFirstLastPara="1" wrap="square" lIns="68575" tIns="34275" rIns="68575" bIns="34275" anchor="t" anchorCtr="0">
            <a:spAutoFit/>
          </a:bodyPr>
          <a:lstStyle/>
          <a:p>
            <a:pPr>
              <a:spcBef>
                <a:spcPts val="0"/>
              </a:spcBef>
              <a:spcAft>
                <a:spcPts val="0"/>
              </a:spcAft>
              <a:buClr>
                <a:schemeClr val="dk1"/>
              </a:buClr>
              <a:buSzPts val="1100"/>
            </a:pPr>
            <a:r>
              <a:rPr lang="pt-BR" sz="1100">
                <a:latin typeface="+mn-lt"/>
                <a:ea typeface="Arial"/>
                <a:cs typeface="Arial"/>
                <a:sym typeface="Arial"/>
              </a:rPr>
              <a:t>Z</a:t>
            </a:r>
            <a:endParaRPr sz="1100">
              <a:latin typeface="+mn-lt"/>
            </a:endParaRPr>
          </a:p>
        </p:txBody>
      </p:sp>
      <p:sp>
        <p:nvSpPr>
          <p:cNvPr id="216" name="Google Shape;216;p35"/>
          <p:cNvSpPr/>
          <p:nvPr/>
        </p:nvSpPr>
        <p:spPr>
          <a:xfrm>
            <a:off x="4309468" y="2163040"/>
            <a:ext cx="462900" cy="1181100"/>
          </a:xfrm>
          <a:prstGeom prst="rect">
            <a:avLst/>
          </a:prstGeom>
          <a:gradFill>
            <a:gsLst>
              <a:gs pos="0">
                <a:srgbClr val="156082">
                  <a:alpha val="54901"/>
                </a:srgbClr>
              </a:gs>
              <a:gs pos="100000">
                <a:srgbClr val="0E435B">
                  <a:alpha val="51764"/>
                </a:srgbClr>
              </a:gs>
            </a:gsLst>
            <a:lin ang="5400000" scaled="0"/>
          </a:gradFill>
          <a:ln>
            <a:noFill/>
          </a:ln>
        </p:spPr>
        <p:txBody>
          <a:bodyPr spcFirstLastPara="1" wrap="square" lIns="68575" tIns="34275" rIns="68575" bIns="34275" anchor="ctr" anchorCtr="0">
            <a:noAutofit/>
          </a:bodyPr>
          <a:lstStyle/>
          <a:p>
            <a:pPr>
              <a:spcBef>
                <a:spcPts val="0"/>
              </a:spcBef>
              <a:spcAft>
                <a:spcPts val="0"/>
              </a:spcAft>
            </a:pPr>
            <a:endParaRPr sz="1400">
              <a:latin typeface="+mn-lt"/>
              <a:ea typeface="Arial"/>
              <a:cs typeface="Arial"/>
              <a:sym typeface="Arial"/>
            </a:endParaRPr>
          </a:p>
        </p:txBody>
      </p:sp>
      <p:sp>
        <p:nvSpPr>
          <p:cNvPr id="217" name="Google Shape;217;p35"/>
          <p:cNvSpPr txBox="1"/>
          <p:nvPr/>
        </p:nvSpPr>
        <p:spPr>
          <a:xfrm>
            <a:off x="2781191" y="1918280"/>
            <a:ext cx="138600" cy="238500"/>
          </a:xfrm>
          <a:prstGeom prst="rect">
            <a:avLst/>
          </a:prstGeom>
          <a:noFill/>
          <a:ln>
            <a:noFill/>
          </a:ln>
        </p:spPr>
        <p:txBody>
          <a:bodyPr spcFirstLastPara="1" wrap="square" lIns="68575" tIns="34275" rIns="68575" bIns="34275" anchor="t" anchorCtr="0">
            <a:spAutoFit/>
          </a:bodyPr>
          <a:lstStyle/>
          <a:p>
            <a:pPr algn="ctr">
              <a:spcBef>
                <a:spcPts val="0"/>
              </a:spcBef>
              <a:spcAft>
                <a:spcPts val="0"/>
              </a:spcAft>
              <a:buClr>
                <a:schemeClr val="dk1"/>
              </a:buClr>
              <a:buSzPts val="1100"/>
            </a:pPr>
            <a:r>
              <a:rPr lang="pt-BR" sz="1100">
                <a:latin typeface="+mn-lt"/>
                <a:ea typeface="Arial"/>
                <a:cs typeface="Arial"/>
                <a:sym typeface="Arial"/>
              </a:rPr>
              <a:t>0</a:t>
            </a:r>
            <a:endParaRPr sz="1100">
              <a:latin typeface="+mn-lt"/>
            </a:endParaRPr>
          </a:p>
        </p:txBody>
      </p:sp>
      <p:sp>
        <p:nvSpPr>
          <p:cNvPr id="218" name="Google Shape;218;p35"/>
          <p:cNvSpPr txBox="1"/>
          <p:nvPr/>
        </p:nvSpPr>
        <p:spPr>
          <a:xfrm>
            <a:off x="2688413" y="2049513"/>
            <a:ext cx="138600" cy="238500"/>
          </a:xfrm>
          <a:prstGeom prst="rect">
            <a:avLst/>
          </a:prstGeom>
          <a:noFill/>
          <a:ln>
            <a:noFill/>
          </a:ln>
        </p:spPr>
        <p:txBody>
          <a:bodyPr spcFirstLastPara="1" wrap="square" lIns="68575" tIns="34275" rIns="68575" bIns="34275" anchor="t" anchorCtr="0">
            <a:spAutoFit/>
          </a:bodyPr>
          <a:lstStyle/>
          <a:p>
            <a:pPr algn="ctr">
              <a:spcBef>
                <a:spcPts val="0"/>
              </a:spcBef>
              <a:spcAft>
                <a:spcPts val="0"/>
              </a:spcAft>
              <a:buClr>
                <a:schemeClr val="dk1"/>
              </a:buClr>
              <a:buSzPts val="1100"/>
            </a:pPr>
            <a:r>
              <a:rPr lang="pt-BR" sz="1100">
                <a:latin typeface="+mn-lt"/>
                <a:ea typeface="Arial"/>
                <a:cs typeface="Arial"/>
                <a:sym typeface="Arial"/>
              </a:rPr>
              <a:t>0</a:t>
            </a:r>
            <a:endParaRPr sz="1100">
              <a:latin typeface="+mn-lt"/>
            </a:endParaRPr>
          </a:p>
        </p:txBody>
      </p:sp>
      <p:sp>
        <p:nvSpPr>
          <p:cNvPr id="219" name="Google Shape;219;p35"/>
          <p:cNvSpPr/>
          <p:nvPr/>
        </p:nvSpPr>
        <p:spPr>
          <a:xfrm>
            <a:off x="4611249" y="2627562"/>
            <a:ext cx="461700" cy="188400"/>
          </a:xfrm>
          <a:prstGeom prst="leftArrow">
            <a:avLst>
              <a:gd name="adj1" fmla="val 50000"/>
              <a:gd name="adj2" fmla="val 62569"/>
            </a:avLst>
          </a:prstGeom>
          <a:solidFill>
            <a:schemeClr val="accent1">
              <a:alpha val="51764"/>
            </a:schemeClr>
          </a:solidFill>
          <a:ln w="9525"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a:spcBef>
                <a:spcPts val="0"/>
              </a:spcBef>
              <a:spcAft>
                <a:spcPts val="0"/>
              </a:spcAft>
              <a:buClr>
                <a:schemeClr val="dk1"/>
              </a:buClr>
              <a:buSzPts val="1400"/>
            </a:pPr>
            <a:endParaRPr sz="1400">
              <a:latin typeface="+mn-lt"/>
              <a:ea typeface="Garamond"/>
              <a:cs typeface="Garamond"/>
              <a:sym typeface="Garamond"/>
            </a:endParaRPr>
          </a:p>
        </p:txBody>
      </p:sp>
      <p:sp>
        <p:nvSpPr>
          <p:cNvPr id="220" name="Google Shape;220;p35"/>
          <p:cNvSpPr/>
          <p:nvPr/>
        </p:nvSpPr>
        <p:spPr>
          <a:xfrm rot="10800000">
            <a:off x="2590686" y="2627680"/>
            <a:ext cx="461700" cy="188400"/>
          </a:xfrm>
          <a:prstGeom prst="leftArrow">
            <a:avLst>
              <a:gd name="adj1" fmla="val 50000"/>
              <a:gd name="adj2" fmla="val 62569"/>
            </a:avLst>
          </a:prstGeom>
          <a:solidFill>
            <a:srgbClr val="FF6699">
              <a:alpha val="51764"/>
            </a:srgbClr>
          </a:solidFill>
          <a:ln w="9525"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a:spcBef>
                <a:spcPts val="0"/>
              </a:spcBef>
              <a:spcAft>
                <a:spcPts val="0"/>
              </a:spcAft>
              <a:buClr>
                <a:schemeClr val="dk1"/>
              </a:buClr>
              <a:buSzPts val="1400"/>
            </a:pPr>
            <a:endParaRPr sz="1400">
              <a:latin typeface="+mn-lt"/>
              <a:ea typeface="Garamond"/>
              <a:cs typeface="Garamond"/>
              <a:sym typeface="Garamond"/>
            </a:endParaRPr>
          </a:p>
        </p:txBody>
      </p:sp>
      <p:sp>
        <p:nvSpPr>
          <p:cNvPr id="221" name="Google Shape;221;p35"/>
          <p:cNvSpPr txBox="1"/>
          <p:nvPr/>
        </p:nvSpPr>
        <p:spPr>
          <a:xfrm>
            <a:off x="5098585" y="2610898"/>
            <a:ext cx="940500" cy="623400"/>
          </a:xfrm>
          <a:prstGeom prst="rect">
            <a:avLst/>
          </a:prstGeom>
          <a:noFill/>
          <a:ln>
            <a:noFill/>
          </a:ln>
        </p:spPr>
        <p:txBody>
          <a:bodyPr spcFirstLastPara="1" wrap="square" lIns="68575" tIns="34275" rIns="68575" bIns="34275" anchor="t" anchorCtr="0">
            <a:spAutoFit/>
          </a:bodyPr>
          <a:lstStyle/>
          <a:p>
            <a:pPr>
              <a:spcBef>
                <a:spcPts val="0"/>
              </a:spcBef>
              <a:spcAft>
                <a:spcPts val="0"/>
              </a:spcAft>
              <a:buClr>
                <a:schemeClr val="dk1"/>
              </a:buClr>
              <a:buSzPts val="1200"/>
            </a:pPr>
            <a:r>
              <a:rPr lang="pt-BR" sz="1200">
                <a:latin typeface="+mn-lt"/>
                <a:ea typeface="Arial"/>
                <a:cs typeface="Arial"/>
                <a:sym typeface="Arial"/>
              </a:rPr>
              <a:t>Água gravitacional</a:t>
            </a:r>
            <a:endParaRPr sz="1100">
              <a:latin typeface="+mn-lt"/>
            </a:endParaRPr>
          </a:p>
        </p:txBody>
      </p:sp>
      <p:sp>
        <p:nvSpPr>
          <p:cNvPr id="222" name="Google Shape;222;p35"/>
          <p:cNvSpPr txBox="1"/>
          <p:nvPr/>
        </p:nvSpPr>
        <p:spPr>
          <a:xfrm>
            <a:off x="1618925" y="2604649"/>
            <a:ext cx="1063200" cy="253885"/>
          </a:xfrm>
          <a:prstGeom prst="rect">
            <a:avLst/>
          </a:prstGeom>
          <a:noFill/>
          <a:ln>
            <a:noFill/>
          </a:ln>
        </p:spPr>
        <p:txBody>
          <a:bodyPr spcFirstLastPara="1" wrap="square" lIns="68575" tIns="34275" rIns="68575" bIns="34275" anchor="t" anchorCtr="0">
            <a:spAutoFit/>
          </a:bodyPr>
          <a:lstStyle/>
          <a:p>
            <a:pPr>
              <a:spcBef>
                <a:spcPts val="0"/>
              </a:spcBef>
              <a:spcAft>
                <a:spcPts val="0"/>
              </a:spcAft>
              <a:buClr>
                <a:schemeClr val="dk1"/>
              </a:buClr>
              <a:buSzPts val="1200"/>
            </a:pPr>
            <a:r>
              <a:rPr lang="pt-BR" sz="1200">
                <a:latin typeface="+mn-lt"/>
                <a:ea typeface="Arial"/>
                <a:cs typeface="Arial"/>
                <a:sym typeface="Arial"/>
              </a:rPr>
              <a:t>Água residual</a:t>
            </a:r>
            <a:endParaRPr sz="1100">
              <a:latin typeface="+mn-lt"/>
            </a:endParaRPr>
          </a:p>
        </p:txBody>
      </p:sp>
      <p:cxnSp>
        <p:nvCxnSpPr>
          <p:cNvPr id="223" name="Google Shape;223;p35"/>
          <p:cNvCxnSpPr/>
          <p:nvPr/>
        </p:nvCxnSpPr>
        <p:spPr>
          <a:xfrm>
            <a:off x="3885184" y="1914114"/>
            <a:ext cx="0" cy="1705200"/>
          </a:xfrm>
          <a:prstGeom prst="straightConnector1">
            <a:avLst/>
          </a:prstGeom>
          <a:noFill/>
          <a:ln w="28575" cap="flat" cmpd="sng">
            <a:solidFill>
              <a:srgbClr val="FF0000"/>
            </a:solidFill>
            <a:prstDash val="solid"/>
            <a:miter lim="800000"/>
            <a:headEnd type="none" w="sm" len="sm"/>
            <a:tailEnd type="none" w="sm" len="sm"/>
          </a:ln>
        </p:spPr>
      </p:cxnSp>
      <p:sp>
        <p:nvSpPr>
          <p:cNvPr id="224" name="Google Shape;224;p35"/>
          <p:cNvSpPr/>
          <p:nvPr/>
        </p:nvSpPr>
        <p:spPr>
          <a:xfrm rot="5400000">
            <a:off x="3817305" y="3434198"/>
            <a:ext cx="425100" cy="323700"/>
          </a:xfrm>
          <a:prstGeom prst="bentUpArrow">
            <a:avLst>
              <a:gd name="adj1" fmla="val 25000"/>
              <a:gd name="adj2" fmla="val 25000"/>
              <a:gd name="adj3" fmla="val 25000"/>
            </a:avLst>
          </a:prstGeom>
          <a:solidFill>
            <a:srgbClr val="1002CA"/>
          </a:solidFill>
          <a:ln w="19050" cap="flat" cmpd="sng">
            <a:solidFill>
              <a:srgbClr val="1002CA"/>
            </a:solidFill>
            <a:prstDash val="solid"/>
            <a:miter lim="800000"/>
            <a:headEnd type="none" w="sm" len="sm"/>
            <a:tailEnd type="none" w="sm" len="sm"/>
          </a:ln>
        </p:spPr>
        <p:txBody>
          <a:bodyPr spcFirstLastPara="1" wrap="square" lIns="68575" tIns="34275" rIns="68575" bIns="34275" anchor="ctr" anchorCtr="0">
            <a:noAutofit/>
          </a:bodyPr>
          <a:lstStyle/>
          <a:p>
            <a:pPr algn="ctr">
              <a:spcBef>
                <a:spcPts val="0"/>
              </a:spcBef>
              <a:spcAft>
                <a:spcPts val="0"/>
              </a:spcAft>
            </a:pPr>
            <a:endParaRPr sz="1400">
              <a:latin typeface="+mn-lt"/>
              <a:ea typeface="Arial"/>
              <a:cs typeface="Arial"/>
              <a:sym typeface="Arial"/>
            </a:endParaRPr>
          </a:p>
        </p:txBody>
      </p:sp>
      <p:sp>
        <p:nvSpPr>
          <p:cNvPr id="225" name="Google Shape;225;p35"/>
          <p:cNvSpPr txBox="1"/>
          <p:nvPr/>
        </p:nvSpPr>
        <p:spPr>
          <a:xfrm>
            <a:off x="4191705" y="3628206"/>
            <a:ext cx="1662600" cy="438600"/>
          </a:xfrm>
          <a:prstGeom prst="rect">
            <a:avLst/>
          </a:prstGeom>
          <a:noFill/>
          <a:ln>
            <a:noFill/>
          </a:ln>
        </p:spPr>
        <p:txBody>
          <a:bodyPr spcFirstLastPara="1" wrap="square" lIns="68575" tIns="34275" rIns="68575" bIns="34275" anchor="t" anchorCtr="0">
            <a:spAutoFit/>
          </a:bodyPr>
          <a:lstStyle/>
          <a:p>
            <a:pPr>
              <a:spcBef>
                <a:spcPts val="0"/>
              </a:spcBef>
              <a:spcAft>
                <a:spcPts val="0"/>
              </a:spcAft>
              <a:buClr>
                <a:schemeClr val="dk1"/>
              </a:buClr>
              <a:buSzPts val="1200"/>
            </a:pPr>
            <a:r>
              <a:rPr lang="pt-BR" sz="1200">
                <a:latin typeface="+mn-lt"/>
                <a:ea typeface="Arial"/>
                <a:cs typeface="Arial"/>
                <a:sym typeface="Arial"/>
              </a:rPr>
              <a:t>Umidade Mínima Desejável (UMD)</a:t>
            </a:r>
            <a:endParaRPr sz="1100">
              <a:latin typeface="+mn-lt"/>
            </a:endParaRPr>
          </a:p>
        </p:txBody>
      </p:sp>
      <p:sp>
        <p:nvSpPr>
          <p:cNvPr id="226" name="Google Shape;226;p35"/>
          <p:cNvSpPr/>
          <p:nvPr/>
        </p:nvSpPr>
        <p:spPr>
          <a:xfrm rot="-5400000" flipH="1">
            <a:off x="3947938" y="1522025"/>
            <a:ext cx="319500" cy="479400"/>
          </a:xfrm>
          <a:prstGeom prst="curvedRightArrow">
            <a:avLst>
              <a:gd name="adj1" fmla="val 25000"/>
              <a:gd name="adj2" fmla="val 50000"/>
              <a:gd name="adj3" fmla="val 25000"/>
            </a:avLst>
          </a:prstGeom>
          <a:solidFill>
            <a:srgbClr val="006600"/>
          </a:solidFill>
          <a:ln w="19050" cap="flat" cmpd="sng">
            <a:solidFill>
              <a:srgbClr val="0E4710"/>
            </a:solidFill>
            <a:prstDash val="solid"/>
            <a:miter lim="800000"/>
            <a:headEnd type="none" w="sm" len="sm"/>
            <a:tailEnd type="none" w="sm" len="sm"/>
          </a:ln>
        </p:spPr>
        <p:txBody>
          <a:bodyPr spcFirstLastPara="1" wrap="square" lIns="68575" tIns="34275" rIns="68575" bIns="34275" anchor="ctr" anchorCtr="0">
            <a:noAutofit/>
          </a:bodyPr>
          <a:lstStyle/>
          <a:p>
            <a:pPr algn="ctr">
              <a:spcBef>
                <a:spcPts val="0"/>
              </a:spcBef>
              <a:spcAft>
                <a:spcPts val="0"/>
              </a:spcAft>
            </a:pPr>
            <a:endParaRPr sz="1400">
              <a:latin typeface="+mn-lt"/>
              <a:ea typeface="Arial"/>
              <a:cs typeface="Arial"/>
              <a:sym typeface="Arial"/>
            </a:endParaRPr>
          </a:p>
        </p:txBody>
      </p:sp>
      <p:pic>
        <p:nvPicPr>
          <p:cNvPr id="227" name="Google Shape;227;p35"/>
          <p:cNvPicPr preferRelativeResize="0"/>
          <p:nvPr/>
        </p:nvPicPr>
        <p:blipFill rotWithShape="1">
          <a:blip r:embed="rId3">
            <a:alphaModFix/>
          </a:blip>
          <a:srcRect l="5310" r="-5309"/>
          <a:stretch/>
        </p:blipFill>
        <p:spPr>
          <a:xfrm>
            <a:off x="157866" y="4112931"/>
            <a:ext cx="3496077" cy="1493021"/>
          </a:xfrm>
          <a:prstGeom prst="rect">
            <a:avLst/>
          </a:prstGeom>
          <a:noFill/>
          <a:ln w="9525" cap="flat" cmpd="sng">
            <a:solidFill>
              <a:schemeClr val="dk1"/>
            </a:solidFill>
            <a:prstDash val="solid"/>
            <a:round/>
            <a:headEnd type="none" w="sm" len="sm"/>
            <a:tailEnd type="none" w="sm" len="sm"/>
          </a:ln>
        </p:spPr>
      </p:pic>
      <p:sp>
        <p:nvSpPr>
          <p:cNvPr id="228" name="Google Shape;228;p35"/>
          <p:cNvSpPr txBox="1"/>
          <p:nvPr/>
        </p:nvSpPr>
        <p:spPr>
          <a:xfrm>
            <a:off x="5568835" y="5642037"/>
            <a:ext cx="2646294" cy="253915"/>
          </a:xfrm>
          <a:prstGeom prst="rect">
            <a:avLst/>
          </a:prstGeom>
          <a:noFill/>
          <a:ln>
            <a:noFill/>
          </a:ln>
        </p:spPr>
        <p:txBody>
          <a:bodyPr spcFirstLastPara="1" wrap="square" lIns="68575" tIns="34275" rIns="68575" bIns="34275" anchor="t" anchorCtr="0">
            <a:spAutoFit/>
          </a:bodyPr>
          <a:lstStyle/>
          <a:p>
            <a:pPr algn="just">
              <a:spcBef>
                <a:spcPts val="0"/>
              </a:spcBef>
              <a:spcAft>
                <a:spcPts val="0"/>
              </a:spcAft>
              <a:buClr>
                <a:schemeClr val="dk1"/>
              </a:buClr>
              <a:buSzPts val="1200"/>
            </a:pPr>
            <a:r>
              <a:rPr lang="pt-BR" sz="1200" i="1" dirty="0">
                <a:latin typeface="+mn-lt"/>
                <a:ea typeface="Arial"/>
                <a:cs typeface="Arial"/>
                <a:sym typeface="Arial"/>
              </a:rPr>
              <a:t>Fonte: Drumond et al., 2022.</a:t>
            </a:r>
            <a:endParaRPr sz="1100" dirty="0">
              <a:latin typeface="+mn-lt"/>
            </a:endParaRPr>
          </a:p>
        </p:txBody>
      </p:sp>
    </p:spTree>
    <p:extLst>
      <p:ext uri="{BB962C8B-B14F-4D97-AF65-F5344CB8AC3E}">
        <p14:creationId xmlns:p14="http://schemas.microsoft.com/office/powerpoint/2010/main" val="20396231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29"/>
          <p:cNvPicPr preferRelativeResize="0"/>
          <p:nvPr/>
        </p:nvPicPr>
        <p:blipFill rotWithShape="1">
          <a:blip r:embed="rId3">
            <a:alphaModFix/>
          </a:blip>
          <a:srcRect l="1" t="1844" r="687"/>
          <a:stretch/>
        </p:blipFill>
        <p:spPr>
          <a:xfrm>
            <a:off x="2543247" y="1928170"/>
            <a:ext cx="4747243" cy="3394339"/>
          </a:xfrm>
          <a:prstGeom prst="rect">
            <a:avLst/>
          </a:prstGeom>
          <a:noFill/>
          <a:ln>
            <a:noFill/>
          </a:ln>
        </p:spPr>
      </p:pic>
      <p:sp>
        <p:nvSpPr>
          <p:cNvPr id="139" name="Google Shape;139;p29"/>
          <p:cNvSpPr/>
          <p:nvPr/>
        </p:nvSpPr>
        <p:spPr>
          <a:xfrm>
            <a:off x="2678343" y="2404477"/>
            <a:ext cx="162018" cy="810090"/>
          </a:xfrm>
          <a:prstGeom prst="leftBrace">
            <a:avLst>
              <a:gd name="adj1" fmla="val 8333"/>
              <a:gd name="adj2" fmla="val 50000"/>
            </a:avLst>
          </a:prstGeom>
          <a:noFill/>
          <a:ln w="3175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algn="ctr">
              <a:spcBef>
                <a:spcPts val="0"/>
              </a:spcBef>
              <a:spcAft>
                <a:spcPts val="0"/>
              </a:spcAft>
            </a:pPr>
            <a:endParaRPr sz="1400">
              <a:solidFill>
                <a:schemeClr val="dk1"/>
              </a:solidFill>
              <a:latin typeface="Arial"/>
              <a:ea typeface="Arial"/>
              <a:cs typeface="Arial"/>
              <a:sym typeface="Arial"/>
            </a:endParaRPr>
          </a:p>
        </p:txBody>
      </p:sp>
      <p:sp>
        <p:nvSpPr>
          <p:cNvPr id="140" name="Google Shape;140;p29"/>
          <p:cNvSpPr txBox="1"/>
          <p:nvPr/>
        </p:nvSpPr>
        <p:spPr>
          <a:xfrm>
            <a:off x="2840361" y="5671859"/>
            <a:ext cx="3266982" cy="253915"/>
          </a:xfrm>
          <a:prstGeom prst="rect">
            <a:avLst/>
          </a:prstGeom>
          <a:noFill/>
          <a:ln>
            <a:noFill/>
          </a:ln>
        </p:spPr>
        <p:txBody>
          <a:bodyPr spcFirstLastPara="1" wrap="square" lIns="68575" tIns="34275" rIns="68575" bIns="34275" anchor="t" anchorCtr="0">
            <a:spAutoFit/>
          </a:bodyPr>
          <a:lstStyle/>
          <a:p>
            <a:pPr algn="just">
              <a:spcBef>
                <a:spcPts val="0"/>
              </a:spcBef>
              <a:spcAft>
                <a:spcPts val="0"/>
              </a:spcAft>
              <a:buClr>
                <a:schemeClr val="dk1"/>
              </a:buClr>
              <a:buSzPts val="1200"/>
            </a:pPr>
            <a:r>
              <a:rPr lang="pt-BR" sz="1200" i="1" dirty="0">
                <a:solidFill>
                  <a:schemeClr val="dk1"/>
                </a:solidFill>
                <a:latin typeface="Arial"/>
                <a:ea typeface="Arial"/>
                <a:cs typeface="Arial"/>
                <a:sym typeface="Arial"/>
              </a:rPr>
              <a:t>Fonte: Sentelhas e </a:t>
            </a:r>
            <a:r>
              <a:rPr lang="pt-BR" sz="1200" i="1" dirty="0" err="1">
                <a:solidFill>
                  <a:schemeClr val="dk1"/>
                </a:solidFill>
                <a:latin typeface="Arial"/>
                <a:ea typeface="Arial"/>
                <a:cs typeface="Arial"/>
                <a:sym typeface="Arial"/>
              </a:rPr>
              <a:t>Angelocci</a:t>
            </a:r>
            <a:r>
              <a:rPr lang="pt-BR" sz="1200" i="1" dirty="0">
                <a:solidFill>
                  <a:schemeClr val="dk1"/>
                </a:solidFill>
                <a:latin typeface="Arial"/>
                <a:ea typeface="Arial"/>
                <a:cs typeface="Arial"/>
                <a:sym typeface="Arial"/>
              </a:rPr>
              <a:t>, 2012</a:t>
            </a:r>
            <a:endParaRPr sz="1100" dirty="0"/>
          </a:p>
        </p:txBody>
      </p:sp>
      <p:sp>
        <p:nvSpPr>
          <p:cNvPr id="141" name="Google Shape;141;p29"/>
          <p:cNvSpPr/>
          <p:nvPr/>
        </p:nvSpPr>
        <p:spPr>
          <a:xfrm>
            <a:off x="1976266" y="2674507"/>
            <a:ext cx="566981" cy="324036"/>
          </a:xfrm>
          <a:prstGeom prst="homePlate">
            <a:avLst>
              <a:gd name="adj" fmla="val 50000"/>
            </a:avLst>
          </a:prstGeom>
          <a:solidFill>
            <a:srgbClr val="FF0000"/>
          </a:solidFill>
          <a:ln w="1905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algn="ctr">
              <a:spcBef>
                <a:spcPts val="0"/>
              </a:spcBef>
              <a:spcAft>
                <a:spcPts val="0"/>
              </a:spcAft>
            </a:pPr>
            <a:endParaRPr sz="1400">
              <a:solidFill>
                <a:schemeClr val="lt1"/>
              </a:solidFill>
              <a:latin typeface="Arial"/>
              <a:ea typeface="Arial"/>
              <a:cs typeface="Arial"/>
              <a:sym typeface="Arial"/>
            </a:endParaRPr>
          </a:p>
        </p:txBody>
      </p:sp>
      <p:sp>
        <p:nvSpPr>
          <p:cNvPr id="2" name="Google Shape;107;p26">
            <a:extLst>
              <a:ext uri="{FF2B5EF4-FFF2-40B4-BE49-F238E27FC236}">
                <a16:creationId xmlns:a16="http://schemas.microsoft.com/office/drawing/2014/main" id="{451AF9BE-0BD1-D300-B7CD-BDE774958580}"/>
              </a:ext>
            </a:extLst>
          </p:cNvPr>
          <p:cNvSpPr txBox="1"/>
          <p:nvPr/>
        </p:nvSpPr>
        <p:spPr>
          <a:xfrm>
            <a:off x="98855" y="1109294"/>
            <a:ext cx="8946291" cy="457018"/>
          </a:xfrm>
          <a:prstGeom prst="rect">
            <a:avLst/>
          </a:prstGeom>
          <a:noFill/>
          <a:ln>
            <a:noFill/>
          </a:ln>
        </p:spPr>
        <p:txBody>
          <a:bodyPr spcFirstLastPara="1" wrap="square" lIns="68575" tIns="34275" rIns="68575" bIns="34275" anchor="t" anchorCtr="0">
            <a:spAutoFit/>
          </a:bodyPr>
          <a:lstStyle/>
          <a:p>
            <a:pPr>
              <a:lnSpc>
                <a:spcPct val="70000"/>
              </a:lnSpc>
              <a:spcBef>
                <a:spcPts val="0"/>
              </a:spcBef>
              <a:spcAft>
                <a:spcPts val="0"/>
              </a:spcAft>
            </a:pPr>
            <a:r>
              <a:rPr lang="es-CO" sz="3600">
                <a:latin typeface="+mn-lt"/>
                <a:ea typeface="Open Sans"/>
                <a:cs typeface="Open Sans"/>
                <a:sym typeface="Open Sans"/>
              </a:rPr>
              <a:t>Comprender el coeficiente cultural (Kc)</a:t>
            </a:r>
            <a:endParaRPr lang="es-CO" sz="3600">
              <a:latin typeface="+mn-lt"/>
            </a:endParaRPr>
          </a:p>
        </p:txBody>
      </p:sp>
    </p:spTree>
    <p:extLst>
      <p:ext uri="{BB962C8B-B14F-4D97-AF65-F5344CB8AC3E}">
        <p14:creationId xmlns:p14="http://schemas.microsoft.com/office/powerpoint/2010/main" val="15284008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128"/>
          <p:cNvSpPr txBox="1"/>
          <p:nvPr/>
        </p:nvSpPr>
        <p:spPr>
          <a:xfrm>
            <a:off x="107504" y="404664"/>
            <a:ext cx="8928992" cy="1384964"/>
          </a:xfrm>
          <a:prstGeom prst="rect">
            <a:avLst/>
          </a:prstGeom>
          <a:noFill/>
          <a:ln>
            <a:noFill/>
          </a:ln>
        </p:spPr>
        <p:txBody>
          <a:bodyPr spcFirstLastPara="1" wrap="square" lIns="91425" tIns="91425" rIns="91425" bIns="91425" anchor="t" anchorCtr="0">
            <a:spAutoFit/>
          </a:bodyPr>
          <a:lstStyle/>
          <a:p>
            <a:pPr algn="ctr">
              <a:lnSpc>
                <a:spcPct val="150000"/>
              </a:lnSpc>
              <a:spcBef>
                <a:spcPts val="0"/>
              </a:spcBef>
              <a:spcAft>
                <a:spcPts val="0"/>
              </a:spcAft>
            </a:pPr>
            <a:r>
              <a:rPr lang="pt-BR" sz="2600" dirty="0">
                <a:solidFill>
                  <a:schemeClr val="dk1"/>
                </a:solidFill>
                <a:latin typeface="Arial" panose="020B0604020202020204" pitchFamily="34" charset="0"/>
                <a:cs typeface="Arial" panose="020B0604020202020204" pitchFamily="34" charset="0"/>
              </a:rPr>
              <a:t>MANEJO VIA CLIMA: </a:t>
            </a:r>
          </a:p>
          <a:p>
            <a:pPr algn="ctr">
              <a:lnSpc>
                <a:spcPct val="150000"/>
              </a:lnSpc>
              <a:spcBef>
                <a:spcPts val="0"/>
              </a:spcBef>
              <a:spcAft>
                <a:spcPts val="0"/>
              </a:spcAft>
            </a:pPr>
            <a:r>
              <a:rPr lang="pt-BR" sz="2600" dirty="0">
                <a:solidFill>
                  <a:schemeClr val="dk1"/>
                </a:solidFill>
                <a:latin typeface="Arial" panose="020B0604020202020204" pitchFamily="34" charset="0"/>
                <a:cs typeface="Arial" panose="020B0604020202020204" pitchFamily="34" charset="0"/>
              </a:rPr>
              <a:t>Manejo de riego </a:t>
            </a:r>
            <a:r>
              <a:rPr lang="pt-BR" sz="2600" dirty="0" err="1">
                <a:solidFill>
                  <a:schemeClr val="dk1"/>
                </a:solidFill>
                <a:latin typeface="Arial" panose="020B0604020202020204" pitchFamily="34" charset="0"/>
                <a:cs typeface="Arial" panose="020B0604020202020204" pitchFamily="34" charset="0"/>
              </a:rPr>
              <a:t>basado</a:t>
            </a:r>
            <a:r>
              <a:rPr lang="pt-BR" sz="2600" dirty="0">
                <a:solidFill>
                  <a:schemeClr val="dk1"/>
                </a:solidFill>
                <a:latin typeface="Arial" panose="020B0604020202020204" pitchFamily="34" charset="0"/>
                <a:cs typeface="Arial" panose="020B0604020202020204" pitchFamily="34" charset="0"/>
              </a:rPr>
              <a:t> </a:t>
            </a:r>
            <a:r>
              <a:rPr lang="pt-BR" sz="2600" dirty="0" err="1">
                <a:solidFill>
                  <a:schemeClr val="dk1"/>
                </a:solidFill>
                <a:latin typeface="Arial" panose="020B0604020202020204" pitchFamily="34" charset="0"/>
                <a:cs typeface="Arial" panose="020B0604020202020204" pitchFamily="34" charset="0"/>
              </a:rPr>
              <a:t>en</a:t>
            </a:r>
            <a:r>
              <a:rPr lang="pt-BR" sz="2600" dirty="0">
                <a:solidFill>
                  <a:schemeClr val="dk1"/>
                </a:solidFill>
                <a:latin typeface="Arial" panose="020B0604020202020204" pitchFamily="34" charset="0"/>
                <a:cs typeface="Arial" panose="020B0604020202020204" pitchFamily="34" charset="0"/>
              </a:rPr>
              <a:t> </a:t>
            </a:r>
            <a:r>
              <a:rPr lang="pt-BR" sz="2600" dirty="0" err="1">
                <a:solidFill>
                  <a:schemeClr val="dk1"/>
                </a:solidFill>
                <a:latin typeface="Arial" panose="020B0604020202020204" pitchFamily="34" charset="0"/>
                <a:cs typeface="Arial" panose="020B0604020202020204" pitchFamily="34" charset="0"/>
              </a:rPr>
              <a:t>datos</a:t>
            </a:r>
            <a:r>
              <a:rPr lang="pt-BR" sz="2600" dirty="0">
                <a:solidFill>
                  <a:schemeClr val="dk1"/>
                </a:solidFill>
                <a:latin typeface="Arial" panose="020B0604020202020204" pitchFamily="34" charset="0"/>
                <a:cs typeface="Arial" panose="020B0604020202020204" pitchFamily="34" charset="0"/>
              </a:rPr>
              <a:t> meteorológicos.</a:t>
            </a:r>
            <a:endParaRPr sz="2600" dirty="0">
              <a:solidFill>
                <a:schemeClr val="dk1"/>
              </a:solidFill>
              <a:latin typeface="Arial" panose="020B0604020202020204" pitchFamily="34" charset="0"/>
              <a:cs typeface="Arial" panose="020B0604020202020204" pitchFamily="34" charset="0"/>
            </a:endParaRPr>
          </a:p>
        </p:txBody>
      </p:sp>
      <p:sp>
        <p:nvSpPr>
          <p:cNvPr id="2" name="Google Shape;902;p130">
            <a:extLst>
              <a:ext uri="{FF2B5EF4-FFF2-40B4-BE49-F238E27FC236}">
                <a16:creationId xmlns:a16="http://schemas.microsoft.com/office/drawing/2014/main" id="{580B5274-3230-B66E-301B-43B0C362E1A9}"/>
              </a:ext>
            </a:extLst>
          </p:cNvPr>
          <p:cNvSpPr txBox="1"/>
          <p:nvPr/>
        </p:nvSpPr>
        <p:spPr>
          <a:xfrm>
            <a:off x="110817" y="2044036"/>
            <a:ext cx="8928992" cy="1384964"/>
          </a:xfrm>
          <a:prstGeom prst="rect">
            <a:avLst/>
          </a:prstGeom>
          <a:noFill/>
          <a:ln>
            <a:noFill/>
          </a:ln>
        </p:spPr>
        <p:txBody>
          <a:bodyPr spcFirstLastPara="1" wrap="square" lIns="91425" tIns="91425" rIns="91425" bIns="91425" anchor="t" anchorCtr="0">
            <a:spAutoFit/>
          </a:bodyPr>
          <a:lstStyle/>
          <a:p>
            <a:pPr algn="ctr">
              <a:lnSpc>
                <a:spcPct val="150000"/>
              </a:lnSpc>
              <a:spcBef>
                <a:spcPts val="0"/>
              </a:spcBef>
              <a:spcAft>
                <a:spcPts val="0"/>
              </a:spcAft>
            </a:pPr>
            <a:r>
              <a:rPr lang="pt-BR" sz="2600" dirty="0">
                <a:solidFill>
                  <a:schemeClr val="dk1"/>
                </a:solidFill>
                <a:latin typeface="Arial" panose="020B0604020202020204" pitchFamily="34" charset="0"/>
                <a:cs typeface="Arial" panose="020B0604020202020204" pitchFamily="34" charset="0"/>
              </a:rPr>
              <a:t>MANEJO VIA SOLO: </a:t>
            </a:r>
            <a:endParaRPr sz="2600" dirty="0">
              <a:solidFill>
                <a:schemeClr val="dk1"/>
              </a:solidFill>
              <a:latin typeface="Arial" panose="020B0604020202020204" pitchFamily="34" charset="0"/>
              <a:cs typeface="Arial" panose="020B0604020202020204" pitchFamily="34" charset="0"/>
            </a:endParaRPr>
          </a:p>
          <a:p>
            <a:pPr algn="ctr">
              <a:lnSpc>
                <a:spcPct val="150000"/>
              </a:lnSpc>
              <a:spcBef>
                <a:spcPts val="0"/>
              </a:spcBef>
              <a:spcAft>
                <a:spcPts val="0"/>
              </a:spcAft>
            </a:pPr>
            <a:r>
              <a:rPr lang="pt-BR" sz="2600" dirty="0">
                <a:solidFill>
                  <a:schemeClr val="dk1"/>
                </a:solidFill>
                <a:latin typeface="Arial" panose="020B0604020202020204" pitchFamily="34" charset="0"/>
                <a:cs typeface="Arial" panose="020B0604020202020204" pitchFamily="34" charset="0"/>
              </a:rPr>
              <a:t>Medida del </a:t>
            </a:r>
            <a:r>
              <a:rPr lang="pt-BR" sz="2600" dirty="0" err="1">
                <a:solidFill>
                  <a:schemeClr val="dk1"/>
                </a:solidFill>
                <a:latin typeface="Arial" panose="020B0604020202020204" pitchFamily="34" charset="0"/>
                <a:cs typeface="Arial" panose="020B0604020202020204" pitchFamily="34" charset="0"/>
              </a:rPr>
              <a:t>contenido</a:t>
            </a:r>
            <a:r>
              <a:rPr lang="pt-BR" sz="2600" dirty="0">
                <a:solidFill>
                  <a:schemeClr val="dk1"/>
                </a:solidFill>
                <a:latin typeface="Arial" panose="020B0604020202020204" pitchFamily="34" charset="0"/>
                <a:cs typeface="Arial" panose="020B0604020202020204" pitchFamily="34" charset="0"/>
              </a:rPr>
              <a:t> (</a:t>
            </a:r>
            <a:r>
              <a:rPr lang="pt-BR" sz="2600" dirty="0" err="1">
                <a:solidFill>
                  <a:schemeClr val="dk1"/>
                </a:solidFill>
                <a:latin typeface="Arial" panose="020B0604020202020204" pitchFamily="34" charset="0"/>
                <a:cs typeface="Arial" panose="020B0604020202020204" pitchFamily="34" charset="0"/>
              </a:rPr>
              <a:t>tensión</a:t>
            </a:r>
            <a:r>
              <a:rPr lang="pt-BR" sz="2600" dirty="0">
                <a:solidFill>
                  <a:schemeClr val="dk1"/>
                </a:solidFill>
                <a:latin typeface="Arial" panose="020B0604020202020204" pitchFamily="34" charset="0"/>
                <a:cs typeface="Arial" panose="020B0604020202020204" pitchFamily="34" charset="0"/>
              </a:rPr>
              <a:t>) del agua </a:t>
            </a:r>
            <a:r>
              <a:rPr lang="pt-BR" sz="2600" dirty="0" err="1">
                <a:solidFill>
                  <a:schemeClr val="dk1"/>
                </a:solidFill>
                <a:latin typeface="Arial" panose="020B0604020202020204" pitchFamily="34" charset="0"/>
                <a:cs typeface="Arial" panose="020B0604020202020204" pitchFamily="34" charset="0"/>
              </a:rPr>
              <a:t>en</a:t>
            </a:r>
            <a:r>
              <a:rPr lang="pt-BR" sz="2600" dirty="0">
                <a:solidFill>
                  <a:schemeClr val="dk1"/>
                </a:solidFill>
                <a:latin typeface="Arial" panose="020B0604020202020204" pitchFamily="34" charset="0"/>
                <a:cs typeface="Arial" panose="020B0604020202020204" pitchFamily="34" charset="0"/>
              </a:rPr>
              <a:t> </a:t>
            </a:r>
            <a:r>
              <a:rPr lang="pt-BR" sz="2600" dirty="0" err="1">
                <a:solidFill>
                  <a:schemeClr val="dk1"/>
                </a:solidFill>
                <a:latin typeface="Arial" panose="020B0604020202020204" pitchFamily="34" charset="0"/>
                <a:cs typeface="Arial" panose="020B0604020202020204" pitchFamily="34" charset="0"/>
              </a:rPr>
              <a:t>suelo</a:t>
            </a:r>
            <a:endParaRPr sz="2600" dirty="0">
              <a:latin typeface="Arial" panose="020B0604020202020204" pitchFamily="34" charset="0"/>
              <a:cs typeface="Arial" panose="020B0604020202020204" pitchFamily="34" charset="0"/>
            </a:endParaRPr>
          </a:p>
        </p:txBody>
      </p:sp>
      <p:sp>
        <p:nvSpPr>
          <p:cNvPr id="3" name="Google Shape;916;p132">
            <a:extLst>
              <a:ext uri="{FF2B5EF4-FFF2-40B4-BE49-F238E27FC236}">
                <a16:creationId xmlns:a16="http://schemas.microsoft.com/office/drawing/2014/main" id="{2229F130-DAC0-D326-8133-46FC3CFAE423}"/>
              </a:ext>
            </a:extLst>
          </p:cNvPr>
          <p:cNvSpPr txBox="1"/>
          <p:nvPr/>
        </p:nvSpPr>
        <p:spPr>
          <a:xfrm>
            <a:off x="107504" y="3683408"/>
            <a:ext cx="8928992" cy="1985129"/>
          </a:xfrm>
          <a:prstGeom prst="rect">
            <a:avLst/>
          </a:prstGeom>
          <a:solidFill>
            <a:schemeClr val="accent3">
              <a:lumMod val="20000"/>
              <a:lumOff val="80000"/>
            </a:schemeClr>
          </a:solidFill>
          <a:ln>
            <a:noFill/>
          </a:ln>
        </p:spPr>
        <p:txBody>
          <a:bodyPr spcFirstLastPara="1" wrap="square" lIns="91425" tIns="91425" rIns="91425" bIns="91425" anchor="t" anchorCtr="0">
            <a:spAutoFit/>
          </a:bodyPr>
          <a:lstStyle/>
          <a:p>
            <a:pPr algn="ctr">
              <a:lnSpc>
                <a:spcPct val="150000"/>
              </a:lnSpc>
              <a:spcBef>
                <a:spcPts val="0"/>
              </a:spcBef>
              <a:spcAft>
                <a:spcPts val="0"/>
              </a:spcAft>
            </a:pPr>
            <a:r>
              <a:rPr lang="pt-BR" sz="2600" dirty="0">
                <a:solidFill>
                  <a:srgbClr val="173322"/>
                </a:solidFill>
                <a:latin typeface="Arial" panose="020B0604020202020204" pitchFamily="34" charset="0"/>
                <a:cs typeface="Arial" panose="020B0604020202020204" pitchFamily="34" charset="0"/>
              </a:rPr>
              <a:t>MANEJO COMBINADO: </a:t>
            </a:r>
            <a:endParaRPr sz="2600" dirty="0">
              <a:solidFill>
                <a:srgbClr val="173322"/>
              </a:solidFill>
              <a:latin typeface="Arial" panose="020B0604020202020204" pitchFamily="34" charset="0"/>
              <a:cs typeface="Arial" panose="020B0604020202020204" pitchFamily="34" charset="0"/>
            </a:endParaRPr>
          </a:p>
          <a:p>
            <a:pPr algn="ctr">
              <a:lnSpc>
                <a:spcPct val="150000"/>
              </a:lnSpc>
              <a:spcBef>
                <a:spcPts val="0"/>
              </a:spcBef>
              <a:spcAft>
                <a:spcPts val="0"/>
              </a:spcAft>
            </a:pPr>
            <a:r>
              <a:rPr lang="pt-BR" sz="2600" dirty="0">
                <a:solidFill>
                  <a:srgbClr val="173322"/>
                </a:solidFill>
                <a:latin typeface="Arial" panose="020B0604020202020204" pitchFamily="34" charset="0"/>
                <a:cs typeface="Arial" panose="020B0604020202020204" pitchFamily="34" charset="0"/>
              </a:rPr>
              <a:t>Manejo de riego </a:t>
            </a:r>
            <a:r>
              <a:rPr lang="pt-BR" sz="2600" dirty="0" err="1">
                <a:solidFill>
                  <a:srgbClr val="173322"/>
                </a:solidFill>
                <a:latin typeface="Arial" panose="020B0604020202020204" pitchFamily="34" charset="0"/>
                <a:cs typeface="Arial" panose="020B0604020202020204" pitchFamily="34" charset="0"/>
              </a:rPr>
              <a:t>basado</a:t>
            </a:r>
            <a:r>
              <a:rPr lang="pt-BR" sz="2600" dirty="0">
                <a:solidFill>
                  <a:srgbClr val="173322"/>
                </a:solidFill>
                <a:latin typeface="Arial" panose="020B0604020202020204" pitchFamily="34" charset="0"/>
                <a:cs typeface="Arial" panose="020B0604020202020204" pitchFamily="34" charset="0"/>
              </a:rPr>
              <a:t> em </a:t>
            </a:r>
            <a:r>
              <a:rPr lang="pt-BR" sz="2600" dirty="0" err="1">
                <a:solidFill>
                  <a:srgbClr val="173322"/>
                </a:solidFill>
                <a:latin typeface="Arial" panose="020B0604020202020204" pitchFamily="34" charset="0"/>
                <a:cs typeface="Arial" panose="020B0604020202020204" pitchFamily="34" charset="0"/>
              </a:rPr>
              <a:t>datos</a:t>
            </a:r>
            <a:r>
              <a:rPr lang="pt-BR" sz="2600" dirty="0">
                <a:solidFill>
                  <a:srgbClr val="173322"/>
                </a:solidFill>
                <a:latin typeface="Arial" panose="020B0604020202020204" pitchFamily="34" charset="0"/>
                <a:cs typeface="Arial" panose="020B0604020202020204" pitchFamily="34" charset="0"/>
              </a:rPr>
              <a:t> meteorológicos y </a:t>
            </a:r>
            <a:r>
              <a:rPr lang="pt-BR" sz="2600" dirty="0" err="1">
                <a:solidFill>
                  <a:srgbClr val="173322"/>
                </a:solidFill>
                <a:latin typeface="Arial" panose="020B0604020202020204" pitchFamily="34" charset="0"/>
                <a:cs typeface="Arial" panose="020B0604020202020204" pitchFamily="34" charset="0"/>
              </a:rPr>
              <a:t>suelos</a:t>
            </a:r>
            <a:r>
              <a:rPr lang="pt-BR" sz="2600" dirty="0">
                <a:solidFill>
                  <a:srgbClr val="173322"/>
                </a:solidFill>
                <a:latin typeface="Arial" panose="020B0604020202020204" pitchFamily="34" charset="0"/>
                <a:cs typeface="Arial" panose="020B0604020202020204" pitchFamily="34" charset="0"/>
              </a:rPr>
              <a:t>.</a:t>
            </a:r>
            <a:endParaRPr sz="2600" dirty="0">
              <a:solidFill>
                <a:srgbClr val="173322"/>
              </a:solidFill>
              <a:latin typeface="Arial" panose="020B0604020202020204" pitchFamily="34" charset="0"/>
              <a:cs typeface="Arial" panose="020B0604020202020204" pitchFamily="34" charset="0"/>
            </a:endParaRPr>
          </a:p>
        </p:txBody>
      </p:sp>
    </p:spTree>
  </p:cSld>
  <p:clrMapOvr>
    <a:masterClrMapping/>
  </p:clrMapOvr>
  <p:transition>
    <p:push dir="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4" name="Google Shape;894;p129"/>
          <p:cNvSpPr txBox="1"/>
          <p:nvPr/>
        </p:nvSpPr>
        <p:spPr>
          <a:xfrm>
            <a:off x="321212" y="6165304"/>
            <a:ext cx="3984600" cy="284700"/>
          </a:xfrm>
          <a:prstGeom prst="rect">
            <a:avLst/>
          </a:prstGeom>
          <a:solidFill>
            <a:schemeClr val="lt1"/>
          </a:solidFill>
          <a:ln>
            <a:noFill/>
          </a:ln>
        </p:spPr>
        <p:txBody>
          <a:bodyPr spcFirstLastPara="1" wrap="square" lIns="68575" tIns="34275" rIns="68575" bIns="34275" anchor="t" anchorCtr="0">
            <a:spAutoFit/>
          </a:bodyPr>
          <a:lstStyle/>
          <a:p>
            <a:pPr>
              <a:spcBef>
                <a:spcPts val="0"/>
              </a:spcBef>
              <a:spcAft>
                <a:spcPts val="0"/>
              </a:spcAft>
            </a:pPr>
            <a:r>
              <a:rPr lang="pt-BR" sz="1400" dirty="0">
                <a:solidFill>
                  <a:schemeClr val="dk1"/>
                </a:solidFill>
                <a:latin typeface="Arial"/>
                <a:ea typeface="Arial"/>
                <a:cs typeface="Arial"/>
                <a:sym typeface="Arial"/>
              </a:rPr>
              <a:t>Fonte: </a:t>
            </a:r>
            <a:r>
              <a:rPr lang="pt-BR" sz="1400" dirty="0" err="1">
                <a:solidFill>
                  <a:schemeClr val="dk1"/>
                </a:solidFill>
                <a:latin typeface="Arial"/>
                <a:ea typeface="Arial"/>
                <a:cs typeface="Arial"/>
                <a:sym typeface="Arial"/>
              </a:rPr>
              <a:t>Petry</a:t>
            </a:r>
            <a:r>
              <a:rPr lang="pt-BR" sz="1400" dirty="0">
                <a:solidFill>
                  <a:schemeClr val="dk1"/>
                </a:solidFill>
                <a:latin typeface="Arial"/>
                <a:ea typeface="Arial"/>
                <a:cs typeface="Arial"/>
                <a:sym typeface="Arial"/>
              </a:rPr>
              <a:t>, </a:t>
            </a:r>
            <a:r>
              <a:rPr lang="pt-BR" sz="1400" dirty="0" err="1">
                <a:solidFill>
                  <a:schemeClr val="dk1"/>
                </a:solidFill>
                <a:latin typeface="Arial"/>
                <a:ea typeface="Arial"/>
                <a:cs typeface="Arial"/>
                <a:sym typeface="Arial"/>
              </a:rPr>
              <a:t>Carlesso</a:t>
            </a:r>
            <a:r>
              <a:rPr lang="pt-BR" sz="1400" dirty="0">
                <a:solidFill>
                  <a:schemeClr val="dk1"/>
                </a:solidFill>
                <a:latin typeface="Arial"/>
                <a:ea typeface="Arial"/>
                <a:cs typeface="Arial"/>
                <a:sym typeface="Arial"/>
              </a:rPr>
              <a:t> e Martins, 2021.</a:t>
            </a:r>
            <a:endParaRPr sz="1100" dirty="0"/>
          </a:p>
        </p:txBody>
      </p:sp>
      <p:pic>
        <p:nvPicPr>
          <p:cNvPr id="895" name="Google Shape;895;p129"/>
          <p:cNvPicPr preferRelativeResize="0"/>
          <p:nvPr/>
        </p:nvPicPr>
        <p:blipFill rotWithShape="1">
          <a:blip r:embed="rId3">
            <a:alphaModFix/>
          </a:blip>
          <a:srcRect t="-2866" r="10394" b="-1"/>
          <a:stretch/>
        </p:blipFill>
        <p:spPr>
          <a:xfrm>
            <a:off x="1" y="2274159"/>
            <a:ext cx="7913477" cy="3451091"/>
          </a:xfrm>
          <a:prstGeom prst="rect">
            <a:avLst/>
          </a:prstGeom>
          <a:noFill/>
          <a:ln>
            <a:noFill/>
          </a:ln>
        </p:spPr>
      </p:pic>
      <p:sp>
        <p:nvSpPr>
          <p:cNvPr id="896" name="Google Shape;896;p129"/>
          <p:cNvSpPr txBox="1"/>
          <p:nvPr/>
        </p:nvSpPr>
        <p:spPr>
          <a:xfrm>
            <a:off x="539552" y="340903"/>
            <a:ext cx="7913477" cy="1915879"/>
          </a:xfrm>
          <a:prstGeom prst="rect">
            <a:avLst/>
          </a:prstGeom>
          <a:solidFill>
            <a:schemeClr val="lt1"/>
          </a:solidFill>
          <a:ln>
            <a:noFill/>
          </a:ln>
        </p:spPr>
        <p:txBody>
          <a:bodyPr spcFirstLastPara="1" wrap="square" lIns="68575" tIns="34275" rIns="68575" bIns="34275" anchor="t" anchorCtr="0">
            <a:spAutoFit/>
          </a:bodyPr>
          <a:lstStyle/>
          <a:p>
            <a:pPr algn="just">
              <a:spcBef>
                <a:spcPts val="0"/>
              </a:spcBef>
              <a:spcAft>
                <a:spcPts val="0"/>
              </a:spcAft>
            </a:pPr>
            <a:r>
              <a:rPr lang="es-ES" b="0" dirty="0">
                <a:solidFill>
                  <a:srgbClr val="000000"/>
                </a:solidFill>
                <a:latin typeface="Arial" panose="020B0604020202020204" pitchFamily="34" charset="0"/>
                <a:ea typeface="Tahoma" panose="020B0604030504040204" pitchFamily="34" charset="0"/>
                <a:cs typeface="Arial" panose="020B0604020202020204" pitchFamily="34" charset="0"/>
                <a:sym typeface="Tahoma"/>
              </a:rPr>
              <a:t>Dinámica de la curva Kc del cultivo de maíz de riego, derivada de los grados día acumulados (GDA), mediante la asociación entre el índice de área foliar (IAF), la fracción de cobertura (</a:t>
            </a:r>
            <a:r>
              <a:rPr lang="es-ES" b="0" dirty="0" err="1">
                <a:solidFill>
                  <a:srgbClr val="000000"/>
                </a:solidFill>
                <a:latin typeface="Arial" panose="020B0604020202020204" pitchFamily="34" charset="0"/>
                <a:ea typeface="Tahoma" panose="020B0604030504040204" pitchFamily="34" charset="0"/>
                <a:cs typeface="Arial" panose="020B0604020202020204" pitchFamily="34" charset="0"/>
                <a:sym typeface="Tahoma"/>
              </a:rPr>
              <a:t>fc</a:t>
            </a:r>
            <a:r>
              <a:rPr lang="es-ES" b="0" dirty="0">
                <a:solidFill>
                  <a:srgbClr val="000000"/>
                </a:solidFill>
                <a:latin typeface="Arial" panose="020B0604020202020204" pitchFamily="34" charset="0"/>
                <a:ea typeface="Tahoma" panose="020B0604030504040204" pitchFamily="34" charset="0"/>
                <a:cs typeface="Arial" panose="020B0604020202020204" pitchFamily="34" charset="0"/>
                <a:sym typeface="Tahoma"/>
              </a:rPr>
              <a:t>) y la altura de la planta, durante el ciclo de desarrollo.</a:t>
            </a:r>
            <a:endParaRPr b="0" dirty="0">
              <a:solidFill>
                <a:schemeClr val="dk1"/>
              </a:solidFill>
              <a:latin typeface="Arial" panose="020B0604020202020204" pitchFamily="34" charset="0"/>
              <a:ea typeface="Tahoma" panose="020B0604030504040204" pitchFamily="34" charset="0"/>
              <a:cs typeface="Arial" panose="020B0604020202020204" pitchFamily="34" charset="0"/>
              <a:sym typeface="Arial"/>
            </a:endParaRPr>
          </a:p>
        </p:txBody>
      </p:sp>
    </p:spTree>
  </p:cSld>
  <p:clrMapOvr>
    <a:masterClrMapping/>
  </p:clrMapOvr>
  <p:transition>
    <p:push dir="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2" name="Google Shape;916;p132">
            <a:extLst>
              <a:ext uri="{FF2B5EF4-FFF2-40B4-BE49-F238E27FC236}">
                <a16:creationId xmlns:a16="http://schemas.microsoft.com/office/drawing/2014/main" id="{73EB5D52-E143-33E4-6B19-9DA15DE7B9F2}"/>
              </a:ext>
            </a:extLst>
          </p:cNvPr>
          <p:cNvSpPr txBox="1"/>
          <p:nvPr/>
        </p:nvSpPr>
        <p:spPr>
          <a:xfrm>
            <a:off x="107504" y="2060848"/>
            <a:ext cx="8928992" cy="1985129"/>
          </a:xfrm>
          <a:prstGeom prst="rect">
            <a:avLst/>
          </a:prstGeom>
          <a:solidFill>
            <a:schemeClr val="accent3">
              <a:lumMod val="20000"/>
              <a:lumOff val="80000"/>
            </a:schemeClr>
          </a:solidFill>
          <a:ln>
            <a:noFill/>
          </a:ln>
        </p:spPr>
        <p:txBody>
          <a:bodyPr spcFirstLastPara="1" wrap="square" lIns="91425" tIns="91425" rIns="91425" bIns="91425" anchor="t" anchorCtr="0">
            <a:spAutoFit/>
          </a:bodyPr>
          <a:lstStyle/>
          <a:p>
            <a:pPr algn="ctr">
              <a:lnSpc>
                <a:spcPct val="150000"/>
              </a:lnSpc>
              <a:spcBef>
                <a:spcPts val="0"/>
              </a:spcBef>
              <a:spcAft>
                <a:spcPts val="0"/>
              </a:spcAft>
            </a:pPr>
            <a:r>
              <a:rPr lang="pt-BR" sz="2600" dirty="0">
                <a:solidFill>
                  <a:srgbClr val="173322"/>
                </a:solidFill>
                <a:latin typeface="Arial" panose="020B0604020202020204" pitchFamily="34" charset="0"/>
                <a:cs typeface="Arial" panose="020B0604020202020204" pitchFamily="34" charset="0"/>
              </a:rPr>
              <a:t>MANEJO COMBINADO: </a:t>
            </a:r>
            <a:endParaRPr sz="2600" dirty="0">
              <a:solidFill>
                <a:srgbClr val="173322"/>
              </a:solidFill>
              <a:latin typeface="Arial" panose="020B0604020202020204" pitchFamily="34" charset="0"/>
              <a:cs typeface="Arial" panose="020B0604020202020204" pitchFamily="34" charset="0"/>
            </a:endParaRPr>
          </a:p>
          <a:p>
            <a:pPr algn="ctr">
              <a:lnSpc>
                <a:spcPct val="150000"/>
              </a:lnSpc>
              <a:spcBef>
                <a:spcPts val="0"/>
              </a:spcBef>
              <a:spcAft>
                <a:spcPts val="0"/>
              </a:spcAft>
            </a:pPr>
            <a:r>
              <a:rPr lang="pt-BR" sz="2600" dirty="0">
                <a:solidFill>
                  <a:srgbClr val="173322"/>
                </a:solidFill>
                <a:latin typeface="Arial" panose="020B0604020202020204" pitchFamily="34" charset="0"/>
                <a:cs typeface="Arial" panose="020B0604020202020204" pitchFamily="34" charset="0"/>
              </a:rPr>
              <a:t>Manejo de riego </a:t>
            </a:r>
            <a:r>
              <a:rPr lang="pt-BR" sz="2600" dirty="0" err="1">
                <a:solidFill>
                  <a:srgbClr val="173322"/>
                </a:solidFill>
                <a:latin typeface="Arial" panose="020B0604020202020204" pitchFamily="34" charset="0"/>
                <a:cs typeface="Arial" panose="020B0604020202020204" pitchFamily="34" charset="0"/>
              </a:rPr>
              <a:t>basado</a:t>
            </a:r>
            <a:r>
              <a:rPr lang="pt-BR" sz="2600" dirty="0">
                <a:solidFill>
                  <a:srgbClr val="173322"/>
                </a:solidFill>
                <a:latin typeface="Arial" panose="020B0604020202020204" pitchFamily="34" charset="0"/>
                <a:cs typeface="Arial" panose="020B0604020202020204" pitchFamily="34" charset="0"/>
              </a:rPr>
              <a:t> em </a:t>
            </a:r>
            <a:r>
              <a:rPr lang="pt-BR" sz="2600" dirty="0" err="1">
                <a:solidFill>
                  <a:srgbClr val="173322"/>
                </a:solidFill>
                <a:latin typeface="Arial" panose="020B0604020202020204" pitchFamily="34" charset="0"/>
                <a:cs typeface="Arial" panose="020B0604020202020204" pitchFamily="34" charset="0"/>
              </a:rPr>
              <a:t>datos</a:t>
            </a:r>
            <a:r>
              <a:rPr lang="pt-BR" sz="2600" dirty="0">
                <a:solidFill>
                  <a:srgbClr val="173322"/>
                </a:solidFill>
                <a:latin typeface="Arial" panose="020B0604020202020204" pitchFamily="34" charset="0"/>
                <a:cs typeface="Arial" panose="020B0604020202020204" pitchFamily="34" charset="0"/>
              </a:rPr>
              <a:t> meteorológicos y </a:t>
            </a:r>
          </a:p>
          <a:p>
            <a:pPr algn="ctr">
              <a:lnSpc>
                <a:spcPct val="150000"/>
              </a:lnSpc>
              <a:spcBef>
                <a:spcPts val="0"/>
              </a:spcBef>
              <a:spcAft>
                <a:spcPts val="0"/>
              </a:spcAft>
            </a:pPr>
            <a:r>
              <a:rPr lang="pt-BR" sz="2600" dirty="0">
                <a:solidFill>
                  <a:srgbClr val="173322"/>
                </a:solidFill>
                <a:latin typeface="Arial" panose="020B0604020202020204" pitchFamily="34" charset="0"/>
                <a:cs typeface="Arial" panose="020B0604020202020204" pitchFamily="34" charset="0"/>
              </a:rPr>
              <a:t>de </a:t>
            </a:r>
            <a:r>
              <a:rPr lang="pt-BR" sz="2600" dirty="0" err="1">
                <a:solidFill>
                  <a:srgbClr val="173322"/>
                </a:solidFill>
                <a:latin typeface="Arial" panose="020B0604020202020204" pitchFamily="34" charset="0"/>
                <a:cs typeface="Arial" panose="020B0604020202020204" pitchFamily="34" charset="0"/>
              </a:rPr>
              <a:t>suelos</a:t>
            </a:r>
            <a:r>
              <a:rPr lang="pt-BR" sz="2600" dirty="0">
                <a:solidFill>
                  <a:srgbClr val="173322"/>
                </a:solidFill>
                <a:latin typeface="Arial" panose="020B0604020202020204" pitchFamily="34" charset="0"/>
                <a:cs typeface="Arial" panose="020B0604020202020204" pitchFamily="34" charset="0"/>
              </a:rPr>
              <a:t>.</a:t>
            </a:r>
            <a:endParaRPr sz="2600" dirty="0">
              <a:solidFill>
                <a:srgbClr val="173322"/>
              </a:solidFill>
              <a:latin typeface="Arial" panose="020B0604020202020204" pitchFamily="34" charset="0"/>
              <a:cs typeface="Arial" panose="020B0604020202020204" pitchFamily="34" charset="0"/>
            </a:endParaRPr>
          </a:p>
        </p:txBody>
      </p:sp>
    </p:spTree>
  </p:cSld>
  <p:clrMapOvr>
    <a:masterClrMapping/>
  </p:clrMapOvr>
  <p:transition>
    <p:push dir="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133"/>
          <p:cNvSpPr txBox="1"/>
          <p:nvPr/>
        </p:nvSpPr>
        <p:spPr>
          <a:xfrm>
            <a:off x="170157" y="404664"/>
            <a:ext cx="8803686" cy="1546547"/>
          </a:xfrm>
          <a:prstGeom prst="rect">
            <a:avLst/>
          </a:prstGeom>
          <a:noFill/>
          <a:ln>
            <a:noFill/>
          </a:ln>
        </p:spPr>
        <p:txBody>
          <a:bodyPr spcFirstLastPara="1" wrap="square" lIns="68575" tIns="34275" rIns="68575" bIns="34275" anchor="t" anchorCtr="0">
            <a:spAutoFit/>
          </a:bodyPr>
          <a:lstStyle/>
          <a:p>
            <a:pPr algn="ctr">
              <a:spcBef>
                <a:spcPts val="0"/>
              </a:spcBef>
              <a:spcAft>
                <a:spcPts val="0"/>
              </a:spcAft>
            </a:pPr>
            <a:r>
              <a:rPr lang="es-ES" b="0" dirty="0">
                <a:solidFill>
                  <a:srgbClr val="000000"/>
                </a:solidFill>
                <a:latin typeface="Arial" panose="020B0604020202020204" pitchFamily="34" charset="0"/>
                <a:ea typeface="Tahoma" panose="020B0604030504040204" pitchFamily="34" charset="0"/>
                <a:cs typeface="Arial" panose="020B0604020202020204" pitchFamily="34" charset="0"/>
                <a:sym typeface="Tahoma"/>
              </a:rPr>
              <a:t>Balance hídrico combinado (estado hídrico del suelo + </a:t>
            </a:r>
            <a:r>
              <a:rPr lang="es-ES" b="0" dirty="0" err="1">
                <a:solidFill>
                  <a:srgbClr val="000000"/>
                </a:solidFill>
                <a:latin typeface="Arial" panose="020B0604020202020204" pitchFamily="34" charset="0"/>
                <a:ea typeface="Tahoma" panose="020B0604030504040204" pitchFamily="34" charset="0"/>
                <a:cs typeface="Arial" panose="020B0604020202020204" pitchFamily="34" charset="0"/>
                <a:sym typeface="Tahoma"/>
              </a:rPr>
              <a:t>ETc</a:t>
            </a:r>
            <a:r>
              <a:rPr lang="es-ES" b="0" dirty="0">
                <a:solidFill>
                  <a:srgbClr val="000000"/>
                </a:solidFill>
                <a:latin typeface="Arial" panose="020B0604020202020204" pitchFamily="34" charset="0"/>
                <a:ea typeface="Tahoma" panose="020B0604030504040204" pitchFamily="34" charset="0"/>
                <a:cs typeface="Arial" panose="020B0604020202020204" pitchFamily="34" charset="0"/>
                <a:sym typeface="Tahoma"/>
              </a:rPr>
              <a:t>) para determinar cuándo irrigar. La </a:t>
            </a:r>
            <a:r>
              <a:rPr lang="es-ES" b="0" dirty="0" err="1">
                <a:solidFill>
                  <a:srgbClr val="000000"/>
                </a:solidFill>
                <a:latin typeface="Arial" panose="020B0604020202020204" pitchFamily="34" charset="0"/>
                <a:ea typeface="Tahoma" panose="020B0604030504040204" pitchFamily="34" charset="0"/>
                <a:cs typeface="Arial" panose="020B0604020202020204" pitchFamily="34" charset="0"/>
                <a:sym typeface="Tahoma"/>
              </a:rPr>
              <a:t>ETc</a:t>
            </a:r>
            <a:r>
              <a:rPr lang="es-ES" b="0" dirty="0">
                <a:solidFill>
                  <a:srgbClr val="000000"/>
                </a:solidFill>
                <a:latin typeface="Arial" panose="020B0604020202020204" pitchFamily="34" charset="0"/>
                <a:ea typeface="Tahoma" panose="020B0604030504040204" pitchFamily="34" charset="0"/>
                <a:cs typeface="Arial" panose="020B0604020202020204" pitchFamily="34" charset="0"/>
                <a:sym typeface="Tahoma"/>
              </a:rPr>
              <a:t> (estimado mediante la metodología ETo-Kc) y sensores de humedad tipo </a:t>
            </a:r>
            <a:r>
              <a:rPr lang="es-ES" b="0" dirty="0" err="1">
                <a:solidFill>
                  <a:srgbClr val="000000"/>
                </a:solidFill>
                <a:latin typeface="Arial" panose="020B0604020202020204" pitchFamily="34" charset="0"/>
                <a:ea typeface="Tahoma" panose="020B0604030504040204" pitchFamily="34" charset="0"/>
                <a:cs typeface="Arial" panose="020B0604020202020204" pitchFamily="34" charset="0"/>
                <a:sym typeface="Tahoma"/>
              </a:rPr>
              <a:t>Watermark</a:t>
            </a:r>
            <a:r>
              <a:rPr lang="es-ES" b="0" dirty="0">
                <a:solidFill>
                  <a:srgbClr val="000000"/>
                </a:solidFill>
                <a:latin typeface="Arial" panose="020B0604020202020204" pitchFamily="34" charset="0"/>
                <a:ea typeface="Tahoma" panose="020B0604030504040204" pitchFamily="34" charset="0"/>
                <a:cs typeface="Arial" panose="020B0604020202020204" pitchFamily="34" charset="0"/>
                <a:sym typeface="Tahoma"/>
              </a:rPr>
              <a:t> se combinan para mejorar la gestión del riego.</a:t>
            </a:r>
            <a:endParaRPr b="0" dirty="0">
              <a:solidFill>
                <a:schemeClr val="dk1"/>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923" name="Google Shape;923;p133"/>
          <p:cNvSpPr txBox="1"/>
          <p:nvPr/>
        </p:nvSpPr>
        <p:spPr>
          <a:xfrm>
            <a:off x="2704" y="5949280"/>
            <a:ext cx="3984600" cy="284700"/>
          </a:xfrm>
          <a:prstGeom prst="rect">
            <a:avLst/>
          </a:prstGeom>
          <a:solidFill>
            <a:schemeClr val="lt1"/>
          </a:solidFill>
          <a:ln>
            <a:noFill/>
          </a:ln>
        </p:spPr>
        <p:txBody>
          <a:bodyPr spcFirstLastPara="1" wrap="square" lIns="68575" tIns="34275" rIns="68575" bIns="34275" anchor="t" anchorCtr="0">
            <a:spAutoFit/>
          </a:bodyPr>
          <a:lstStyle/>
          <a:p>
            <a:pPr>
              <a:spcBef>
                <a:spcPts val="0"/>
              </a:spcBef>
              <a:spcAft>
                <a:spcPts val="0"/>
              </a:spcAft>
            </a:pPr>
            <a:r>
              <a:rPr lang="pt-BR" sz="1400" dirty="0">
                <a:solidFill>
                  <a:schemeClr val="dk1"/>
                </a:solidFill>
                <a:latin typeface="Arial"/>
                <a:ea typeface="Arial"/>
                <a:cs typeface="Arial"/>
                <a:sym typeface="Arial"/>
              </a:rPr>
              <a:t>Fonte: </a:t>
            </a:r>
            <a:r>
              <a:rPr lang="pt-BR" sz="1400" dirty="0" err="1">
                <a:solidFill>
                  <a:schemeClr val="dk1"/>
                </a:solidFill>
                <a:latin typeface="Arial"/>
                <a:ea typeface="Arial"/>
                <a:cs typeface="Arial"/>
                <a:sym typeface="Arial"/>
              </a:rPr>
              <a:t>Petry</a:t>
            </a:r>
            <a:r>
              <a:rPr lang="pt-BR" sz="1400" dirty="0">
                <a:solidFill>
                  <a:schemeClr val="dk1"/>
                </a:solidFill>
                <a:latin typeface="Arial"/>
                <a:ea typeface="Arial"/>
                <a:cs typeface="Arial"/>
                <a:sym typeface="Arial"/>
              </a:rPr>
              <a:t>, </a:t>
            </a:r>
            <a:r>
              <a:rPr lang="pt-BR" sz="1400" dirty="0" err="1">
                <a:solidFill>
                  <a:schemeClr val="dk1"/>
                </a:solidFill>
                <a:latin typeface="Arial"/>
                <a:ea typeface="Arial"/>
                <a:cs typeface="Arial"/>
                <a:sym typeface="Arial"/>
              </a:rPr>
              <a:t>Carlesso</a:t>
            </a:r>
            <a:r>
              <a:rPr lang="pt-BR" sz="1400" dirty="0">
                <a:solidFill>
                  <a:schemeClr val="dk1"/>
                </a:solidFill>
                <a:latin typeface="Arial"/>
                <a:ea typeface="Arial"/>
                <a:cs typeface="Arial"/>
                <a:sym typeface="Arial"/>
              </a:rPr>
              <a:t> e Martins, 2021.</a:t>
            </a:r>
            <a:endParaRPr sz="1100" dirty="0"/>
          </a:p>
        </p:txBody>
      </p:sp>
      <p:pic>
        <p:nvPicPr>
          <p:cNvPr id="924" name="Google Shape;924;p133"/>
          <p:cNvPicPr preferRelativeResize="0"/>
          <p:nvPr/>
        </p:nvPicPr>
        <p:blipFill rotWithShape="1">
          <a:blip r:embed="rId3">
            <a:alphaModFix/>
          </a:blip>
          <a:srcRect/>
          <a:stretch/>
        </p:blipFill>
        <p:spPr>
          <a:xfrm>
            <a:off x="170156" y="2060848"/>
            <a:ext cx="8803685" cy="3456384"/>
          </a:xfrm>
          <a:prstGeom prst="rect">
            <a:avLst/>
          </a:prstGeom>
          <a:noFill/>
          <a:ln>
            <a:noFill/>
          </a:ln>
        </p:spPr>
      </p:pic>
    </p:spTree>
  </p:cSld>
  <p:clrMapOvr>
    <a:masterClrMapping/>
  </p:clrMapOvr>
  <p:transition>
    <p:push dir="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3" name="CaixaDeTexto 2">
            <a:extLst>
              <a:ext uri="{FF2B5EF4-FFF2-40B4-BE49-F238E27FC236}">
                <a16:creationId xmlns:a16="http://schemas.microsoft.com/office/drawing/2014/main" id="{6F54995B-5ED8-4C4E-E40B-B9C21802236E}"/>
              </a:ext>
            </a:extLst>
          </p:cNvPr>
          <p:cNvSpPr txBox="1"/>
          <p:nvPr/>
        </p:nvSpPr>
        <p:spPr>
          <a:xfrm>
            <a:off x="0" y="205770"/>
            <a:ext cx="9144000" cy="461665"/>
          </a:xfrm>
          <a:prstGeom prst="rect">
            <a:avLst/>
          </a:prstGeom>
          <a:noFill/>
        </p:spPr>
        <p:txBody>
          <a:bodyPr wrap="square">
            <a:spAutoFit/>
          </a:bodyPr>
          <a:lstStyle/>
          <a:p>
            <a:pPr algn="ctr"/>
            <a:r>
              <a:rPr lang="pt-BR" dirty="0">
                <a:solidFill>
                  <a:srgbClr val="173322"/>
                </a:solidFill>
                <a:latin typeface="Arial" panose="020B0604020202020204" pitchFamily="34" charset="0"/>
                <a:cs typeface="Arial" panose="020B0604020202020204" pitchFamily="34" charset="0"/>
              </a:rPr>
              <a:t>MANEJO VALLEY – MÉTODO COMBINADO</a:t>
            </a:r>
            <a:endParaRPr lang="es-CO" dirty="0"/>
          </a:p>
        </p:txBody>
      </p:sp>
      <p:pic>
        <p:nvPicPr>
          <p:cNvPr id="1025" name="Imagem 2" descr="valley scheduling irrigation solution">
            <a:extLst>
              <a:ext uri="{FF2B5EF4-FFF2-40B4-BE49-F238E27FC236}">
                <a16:creationId xmlns:a16="http://schemas.microsoft.com/office/drawing/2014/main" id="{580D548C-2C24-83D6-6E2A-7E7FAEA725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757022"/>
            <a:ext cx="6768752" cy="27803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F42D40A-8305-785E-2E48-264AB8E83D84}"/>
              </a:ext>
            </a:extLst>
          </p:cNvPr>
          <p:cNvSpPr>
            <a:spLocks noChangeArrowheads="1"/>
          </p:cNvSpPr>
          <p:nvPr/>
        </p:nvSpPr>
        <p:spPr bwMode="auto">
          <a:xfrm>
            <a:off x="107504" y="3632825"/>
            <a:ext cx="8856984"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algn="ctr" defTabSz="914400" rtl="0" eaLnBrk="0" fontAlgn="base" latinLnBrk="0" hangingPunct="0">
              <a:lnSpc>
                <a:spcPct val="100000"/>
              </a:lnSpc>
              <a:spcBef>
                <a:spcPct val="0"/>
              </a:spcBef>
              <a:spcAft>
                <a:spcPct val="0"/>
              </a:spcAft>
              <a:buClrTx/>
              <a:buSzTx/>
              <a:buFontTx/>
              <a:buNone/>
              <a:tabLst/>
            </a:pPr>
            <a:r>
              <a:rPr kumimoji="0" lang="es-CO" altLang="ja-JP" sz="180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SISTEMA DE MANEJO DE RIEGO POR PIVOTE CENTRAL VALLEY:</a:t>
            </a:r>
          </a:p>
          <a:p>
            <a:pPr marR="0" lvl="0" algn="ctr" defTabSz="914400" rtl="0" eaLnBrk="0" fontAlgn="base" latinLnBrk="0" hangingPunct="0">
              <a:lnSpc>
                <a:spcPct val="100000"/>
              </a:lnSpc>
              <a:spcBef>
                <a:spcPct val="0"/>
              </a:spcBef>
              <a:spcAft>
                <a:spcPct val="0"/>
              </a:spcAft>
              <a:buClrTx/>
              <a:buSzTx/>
              <a:buFontTx/>
              <a:buNone/>
              <a:tabLst/>
            </a:pPr>
            <a:endParaRPr kumimoji="0" lang="es-CO" altLang="ja-JP" sz="1800"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ja-JP" sz="1600" i="1" u="none" strike="noStrike" cap="none" normalizeH="0" baseline="0" dirty="0">
                <a:ln>
                  <a:noFill/>
                </a:ln>
                <a:solidFill>
                  <a:schemeClr val="tx1"/>
                </a:solidFill>
                <a:effectLst/>
                <a:ea typeface="Calibri" panose="020F0502020204030204" pitchFamily="34" charset="0"/>
                <a:cs typeface="Arial" panose="020B0604020202020204" pitchFamily="34" charset="0"/>
              </a:rPr>
              <a:t>1 – Información de la hacienda, datos de campo, necesidad de la cultura </a:t>
            </a:r>
            <a:r>
              <a:rPr lang="es-CO" altLang="ja-JP" sz="1600" i="1" dirty="0">
                <a:ea typeface="Calibri" panose="020F0502020204030204" pitchFamily="34" charset="0"/>
                <a:cs typeface="Arial" panose="020B0604020202020204" pitchFamily="34" charset="0"/>
              </a:rPr>
              <a:t>y estimativa de necesidad hídrica</a:t>
            </a:r>
            <a:r>
              <a:rPr kumimoji="0" lang="es-CO" altLang="ja-JP" sz="1600" i="1" u="none" strike="noStrike" cap="none" normalizeH="0" baseline="0" dirty="0">
                <a:ln>
                  <a:noFill/>
                </a:ln>
                <a:solidFill>
                  <a:schemeClr val="tx1"/>
                </a:solidFill>
                <a:effectLst/>
                <a:ea typeface="Calibri" panose="020F0502020204030204" pitchFamily="34" charset="0"/>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ja-JP" sz="1600" i="1" u="none" strike="noStrike" cap="none" normalizeH="0" baseline="0" dirty="0">
                <a:ln>
                  <a:noFill/>
                </a:ln>
                <a:solidFill>
                  <a:schemeClr val="tx1"/>
                </a:solidFill>
                <a:effectLst/>
                <a:ea typeface="Calibri" panose="020F0502020204030204" pitchFamily="34" charset="0"/>
                <a:cs typeface="Arial" panose="020B0604020202020204" pitchFamily="34" charset="0"/>
              </a:rPr>
              <a:t>2 – </a:t>
            </a:r>
            <a:r>
              <a:rPr kumimoji="0" lang="es-ES" altLang="ja-JP" sz="1600" i="1" u="none" strike="noStrike" cap="none" normalizeH="0" baseline="0" dirty="0">
                <a:ln>
                  <a:noFill/>
                </a:ln>
                <a:solidFill>
                  <a:schemeClr val="tx1"/>
                </a:solidFill>
                <a:effectLst/>
                <a:ea typeface="Calibri" panose="020F0502020204030204" pitchFamily="34" charset="0"/>
                <a:cs typeface="Arial" panose="020B0604020202020204" pitchFamily="34" charset="0"/>
              </a:rPr>
              <a:t>La teledetección aplicada a la gestión;</a:t>
            </a:r>
          </a:p>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ja-JP" sz="1600" i="1" u="none" strike="noStrike" cap="none" normalizeH="0" baseline="0" dirty="0">
                <a:ln>
                  <a:noFill/>
                </a:ln>
                <a:solidFill>
                  <a:schemeClr val="tx1"/>
                </a:solidFill>
                <a:effectLst/>
                <a:ea typeface="Calibri" panose="020F0502020204030204" pitchFamily="34" charset="0"/>
                <a:cs typeface="Arial" panose="020B0604020202020204" pitchFamily="34" charset="0"/>
              </a:rPr>
              <a:t>3 – </a:t>
            </a:r>
            <a:r>
              <a:rPr kumimoji="0" lang="es-ES" altLang="ja-JP" sz="1600" i="1" u="none" strike="noStrike" cap="none" normalizeH="0" baseline="0" dirty="0">
                <a:ln>
                  <a:noFill/>
                </a:ln>
                <a:solidFill>
                  <a:schemeClr val="tx1"/>
                </a:solidFill>
                <a:effectLst/>
                <a:ea typeface="Calibri" panose="020F0502020204030204" pitchFamily="34" charset="0"/>
                <a:cs typeface="Arial" panose="020B0604020202020204" pitchFamily="34" charset="0"/>
              </a:rPr>
              <a:t>Sensores de humedad del suelo;</a:t>
            </a:r>
          </a:p>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ja-JP" sz="1600" i="1" u="none" strike="noStrike" cap="none" normalizeH="0" baseline="0" dirty="0">
                <a:ln>
                  <a:noFill/>
                </a:ln>
                <a:solidFill>
                  <a:schemeClr val="tx1"/>
                </a:solidFill>
                <a:effectLst/>
                <a:ea typeface="Calibri" panose="020F0502020204030204" pitchFamily="34" charset="0"/>
                <a:cs typeface="Arial" panose="020B0604020202020204" pitchFamily="34" charset="0"/>
              </a:rPr>
              <a:t>4 – Pivote Valley;</a:t>
            </a:r>
            <a:endParaRPr kumimoji="0" lang="es-CO" altLang="ja-JP" sz="1600" i="1"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ja-JP" sz="1600" i="1" u="none" strike="noStrike" cap="none" normalizeH="0" baseline="0" dirty="0">
                <a:ln>
                  <a:noFill/>
                </a:ln>
                <a:solidFill>
                  <a:schemeClr val="tx1"/>
                </a:solidFill>
                <a:effectLst/>
                <a:ea typeface="Calibri" panose="020F0502020204030204" pitchFamily="34" charset="0"/>
                <a:cs typeface="Arial" panose="020B0604020202020204" pitchFamily="34" charset="0"/>
              </a:rPr>
              <a:t>5 – </a:t>
            </a:r>
            <a:r>
              <a:rPr kumimoji="0" lang="es-ES" altLang="ja-JP" sz="1600" i="1" u="none" strike="noStrike" cap="none" normalizeH="0" baseline="0" dirty="0">
                <a:ln>
                  <a:noFill/>
                </a:ln>
                <a:solidFill>
                  <a:schemeClr val="tx1"/>
                </a:solidFill>
                <a:effectLst/>
                <a:ea typeface="Calibri" panose="020F0502020204030204" pitchFamily="34" charset="0"/>
                <a:cs typeface="Arial" panose="020B0604020202020204" pitchFamily="34" charset="0"/>
              </a:rPr>
              <a:t>Soporte técnico y entrenamiento continuo;</a:t>
            </a:r>
          </a:p>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ja-JP" sz="1600" i="1" u="none" strike="noStrike" cap="none" normalizeH="0" baseline="0" dirty="0">
                <a:ln>
                  <a:noFill/>
                </a:ln>
                <a:solidFill>
                  <a:schemeClr val="tx1"/>
                </a:solidFill>
                <a:effectLst/>
                <a:ea typeface="Calibri" panose="020F0502020204030204" pitchFamily="34" charset="0"/>
                <a:cs typeface="Arial" panose="020B0604020202020204" pitchFamily="34" charset="0"/>
              </a:rPr>
              <a:t>6 – </a:t>
            </a:r>
            <a:r>
              <a:rPr kumimoji="0" lang="es-ES" altLang="ja-JP" sz="1600" i="1" u="none" strike="noStrike" cap="none" normalizeH="0" baseline="0" dirty="0">
                <a:ln>
                  <a:noFill/>
                </a:ln>
                <a:solidFill>
                  <a:schemeClr val="tx1"/>
                </a:solidFill>
                <a:effectLst/>
                <a:ea typeface="Calibri" panose="020F0502020204030204" pitchFamily="34" charset="0"/>
                <a:cs typeface="Arial" panose="020B0604020202020204" pitchFamily="34" charset="0"/>
              </a:rPr>
              <a:t>Control de riego de precisión (tasa variable);</a:t>
            </a:r>
            <a:endParaRPr kumimoji="0" lang="es-CO" altLang="ja-JP" sz="1600" i="1"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ja-JP" sz="1600" i="1" u="none" strike="noStrike" cap="none" normalizeH="0" baseline="0" dirty="0">
                <a:ln>
                  <a:noFill/>
                </a:ln>
                <a:solidFill>
                  <a:schemeClr val="tx1"/>
                </a:solidFill>
                <a:effectLst/>
                <a:ea typeface="Calibri" panose="020F0502020204030204" pitchFamily="34" charset="0"/>
                <a:cs typeface="Arial" panose="020B0604020202020204" pitchFamily="34" charset="0"/>
              </a:rPr>
              <a:t>7 – Estación meteorológica automática.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ja-JP" sz="1600" b="0" i="0" u="none" strike="noStrike" cap="none" normalizeH="0" baseline="0" dirty="0">
              <a:ln>
                <a:noFill/>
              </a:ln>
              <a:solidFill>
                <a:schemeClr val="tx1"/>
              </a:solidFill>
              <a:effectLst/>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ja-JP" sz="1600" b="0" i="0" u="none" strike="noStrike" cap="none" normalizeH="0" baseline="0" dirty="0">
                <a:ln>
                  <a:noFill/>
                </a:ln>
                <a:solidFill>
                  <a:schemeClr val="tx1"/>
                </a:solidFill>
                <a:effectLst/>
                <a:ea typeface="Calibri" panose="020F0502020204030204" pitchFamily="34" charset="0"/>
                <a:cs typeface="Arial" panose="020B0604020202020204" pitchFamily="34" charset="0"/>
              </a:rPr>
              <a:t>Fuente: Valley (2023).</a:t>
            </a:r>
            <a:endParaRPr kumimoji="0" lang="es-CO" altLang="ja-JP" sz="1600" b="0" i="0" u="none" strike="noStrike" cap="none" normalizeH="0" baseline="0" dirty="0">
              <a:ln>
                <a:noFill/>
              </a:ln>
              <a:solidFill>
                <a:schemeClr val="tx1"/>
              </a:solidFill>
              <a:effectLst/>
              <a:cs typeface="Arial" panose="020B0604020202020204" pitchFamily="34" charset="0"/>
            </a:endParaRPr>
          </a:p>
        </p:txBody>
      </p:sp>
    </p:spTree>
    <p:extLst>
      <p:ext uri="{BB962C8B-B14F-4D97-AF65-F5344CB8AC3E}">
        <p14:creationId xmlns:p14="http://schemas.microsoft.com/office/powerpoint/2010/main" val="534663770"/>
      </p:ext>
    </p:extLst>
  </p:cSld>
  <p:clrMapOvr>
    <a:masterClrMapping/>
  </p:clrMapOvr>
  <p:transition>
    <p:push dir="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p134"/>
          <p:cNvSpPr txBox="1"/>
          <p:nvPr/>
        </p:nvSpPr>
        <p:spPr>
          <a:xfrm>
            <a:off x="366057" y="1813466"/>
            <a:ext cx="8517467" cy="2285211"/>
          </a:xfrm>
          <a:prstGeom prst="rect">
            <a:avLst/>
          </a:prstGeom>
          <a:solidFill>
            <a:schemeClr val="accent1">
              <a:lumMod val="20000"/>
              <a:lumOff val="80000"/>
            </a:schemeClr>
          </a:solidFill>
          <a:ln w="9525" cap="flat" cmpd="sng">
            <a:solidFill>
              <a:schemeClr val="dk1"/>
            </a:solidFill>
            <a:prstDash val="solid"/>
            <a:round/>
            <a:headEnd type="none" w="sm" len="sm"/>
            <a:tailEnd type="none" w="sm" len="sm"/>
          </a:ln>
        </p:spPr>
        <p:txBody>
          <a:bodyPr spcFirstLastPara="1" wrap="square" lIns="68575" tIns="34275" rIns="68575" bIns="34275" anchor="ctr" anchorCtr="0">
            <a:spAutoFit/>
          </a:bodyPr>
          <a:lstStyle/>
          <a:p>
            <a:pPr algn="ctr">
              <a:spcBef>
                <a:spcPts val="0"/>
              </a:spcBef>
              <a:spcAft>
                <a:spcPts val="0"/>
              </a:spcAft>
            </a:pPr>
            <a:endParaRPr dirty="0">
              <a:solidFill>
                <a:schemeClr val="dk1"/>
              </a:solidFill>
              <a:latin typeface="Arial"/>
              <a:ea typeface="Arial"/>
              <a:cs typeface="Arial"/>
              <a:sym typeface="Arial"/>
            </a:endParaRPr>
          </a:p>
          <a:p>
            <a:pPr algn="just">
              <a:spcBef>
                <a:spcPts val="0"/>
              </a:spcBef>
              <a:spcAft>
                <a:spcPts val="0"/>
              </a:spcAft>
            </a:pPr>
            <a:r>
              <a:rPr lang="es-ES" dirty="0">
                <a:solidFill>
                  <a:schemeClr val="dk1"/>
                </a:solidFill>
                <a:latin typeface="Arial"/>
                <a:ea typeface="Arial"/>
                <a:cs typeface="Arial"/>
                <a:sym typeface="Arial"/>
              </a:rPr>
              <a:t>MANEJO VÍA PLANTA: </a:t>
            </a:r>
            <a:r>
              <a:rPr lang="es-ES" b="0" dirty="0">
                <a:solidFill>
                  <a:schemeClr val="dk1"/>
                </a:solidFill>
                <a:latin typeface="Arial"/>
                <a:ea typeface="Arial"/>
                <a:cs typeface="Arial"/>
                <a:sym typeface="Arial"/>
              </a:rPr>
              <a:t>La respuesta de la planta con riego es función del estado hídrico de la planta, el cual está influenciado por el contenido de agua en el suelo y la capacidad del suelo para suministrar agua a las plantas en respuesta al ambiente al que se encuentran las plantas. </a:t>
            </a:r>
            <a:endParaRPr b="0" dirty="0">
              <a:solidFill>
                <a:schemeClr val="dk1"/>
              </a:solidFill>
              <a:latin typeface="Arial"/>
              <a:ea typeface="Arial"/>
              <a:cs typeface="Arial"/>
              <a:sym typeface="Arial"/>
            </a:endParaRPr>
          </a:p>
        </p:txBody>
      </p:sp>
      <p:sp>
        <p:nvSpPr>
          <p:cNvPr id="931" name="Google Shape;931;p134"/>
          <p:cNvSpPr txBox="1"/>
          <p:nvPr/>
        </p:nvSpPr>
        <p:spPr>
          <a:xfrm>
            <a:off x="467544" y="4437112"/>
            <a:ext cx="3984600" cy="284700"/>
          </a:xfrm>
          <a:prstGeom prst="rect">
            <a:avLst/>
          </a:prstGeom>
          <a:solidFill>
            <a:schemeClr val="lt1"/>
          </a:solidFill>
          <a:ln>
            <a:noFill/>
          </a:ln>
        </p:spPr>
        <p:txBody>
          <a:bodyPr spcFirstLastPara="1" wrap="square" lIns="68575" tIns="34275" rIns="68575" bIns="34275" anchor="t" anchorCtr="0">
            <a:spAutoFit/>
          </a:bodyPr>
          <a:lstStyle/>
          <a:p>
            <a:pPr>
              <a:spcBef>
                <a:spcPts val="0"/>
              </a:spcBef>
              <a:spcAft>
                <a:spcPts val="0"/>
              </a:spcAft>
            </a:pPr>
            <a:r>
              <a:rPr lang="pt-BR" sz="1400" dirty="0">
                <a:solidFill>
                  <a:schemeClr val="dk1"/>
                </a:solidFill>
                <a:latin typeface="Arial"/>
                <a:ea typeface="Arial"/>
                <a:cs typeface="Arial"/>
                <a:sym typeface="Arial"/>
              </a:rPr>
              <a:t>Fonte: </a:t>
            </a:r>
            <a:r>
              <a:rPr lang="pt-BR" sz="1400" dirty="0" err="1">
                <a:solidFill>
                  <a:schemeClr val="dk1"/>
                </a:solidFill>
                <a:latin typeface="Arial"/>
                <a:ea typeface="Arial"/>
                <a:cs typeface="Arial"/>
                <a:sym typeface="Arial"/>
              </a:rPr>
              <a:t>Petry</a:t>
            </a:r>
            <a:r>
              <a:rPr lang="pt-BR" sz="1400" dirty="0">
                <a:solidFill>
                  <a:schemeClr val="dk1"/>
                </a:solidFill>
                <a:latin typeface="Arial"/>
                <a:ea typeface="Arial"/>
                <a:cs typeface="Arial"/>
                <a:sym typeface="Arial"/>
              </a:rPr>
              <a:t>, </a:t>
            </a:r>
            <a:r>
              <a:rPr lang="pt-BR" sz="1400" dirty="0" err="1">
                <a:solidFill>
                  <a:schemeClr val="dk1"/>
                </a:solidFill>
                <a:latin typeface="Arial"/>
                <a:ea typeface="Arial"/>
                <a:cs typeface="Arial"/>
                <a:sym typeface="Arial"/>
              </a:rPr>
              <a:t>Carlesso</a:t>
            </a:r>
            <a:r>
              <a:rPr lang="pt-BR" sz="1400" dirty="0">
                <a:solidFill>
                  <a:schemeClr val="dk1"/>
                </a:solidFill>
                <a:latin typeface="Arial"/>
                <a:ea typeface="Arial"/>
                <a:cs typeface="Arial"/>
                <a:sym typeface="Arial"/>
              </a:rPr>
              <a:t> e Martins, 2022.</a:t>
            </a:r>
            <a:endParaRPr sz="1100" dirty="0"/>
          </a:p>
        </p:txBody>
      </p:sp>
      <p:sp>
        <p:nvSpPr>
          <p:cNvPr id="3" name="CaixaDeTexto 2">
            <a:extLst>
              <a:ext uri="{FF2B5EF4-FFF2-40B4-BE49-F238E27FC236}">
                <a16:creationId xmlns:a16="http://schemas.microsoft.com/office/drawing/2014/main" id="{6F54995B-5ED8-4C4E-E40B-B9C21802236E}"/>
              </a:ext>
            </a:extLst>
          </p:cNvPr>
          <p:cNvSpPr txBox="1"/>
          <p:nvPr/>
        </p:nvSpPr>
        <p:spPr>
          <a:xfrm>
            <a:off x="2286000" y="836712"/>
            <a:ext cx="4572000" cy="461665"/>
          </a:xfrm>
          <a:prstGeom prst="rect">
            <a:avLst/>
          </a:prstGeom>
          <a:noFill/>
        </p:spPr>
        <p:txBody>
          <a:bodyPr wrap="square">
            <a:spAutoFit/>
          </a:bodyPr>
          <a:lstStyle/>
          <a:p>
            <a:pPr algn="ctr"/>
            <a:r>
              <a:rPr lang="pt-BR" dirty="0">
                <a:solidFill>
                  <a:srgbClr val="173322"/>
                </a:solidFill>
                <a:latin typeface="Arial" panose="020B0604020202020204" pitchFamily="34" charset="0"/>
                <a:cs typeface="Arial" panose="020B0604020202020204" pitchFamily="34" charset="0"/>
              </a:rPr>
              <a:t>LO QUE SE BUSCA</a:t>
            </a:r>
            <a:endParaRPr lang="es-CO" dirty="0"/>
          </a:p>
        </p:txBody>
      </p:sp>
    </p:spTree>
  </p:cSld>
  <p:clrMapOvr>
    <a:masterClrMapping/>
  </p:clrMapOvr>
  <p:transition>
    <p:push dir="r"/>
  </p:transition>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3659</TotalTime>
  <Words>2103</Words>
  <Application>Microsoft Office PowerPoint</Application>
  <PresentationFormat>Apresentação na tela (4:3)</PresentationFormat>
  <Paragraphs>361</Paragraphs>
  <Slides>100</Slides>
  <Notes>85</Notes>
  <HiddenSlides>0</HiddenSlides>
  <MMClips>8</MMClips>
  <ScaleCrop>false</ScaleCrop>
  <HeadingPairs>
    <vt:vector size="8" baseType="variant">
      <vt:variant>
        <vt:lpstr>Fontes usadas</vt:lpstr>
      </vt:variant>
      <vt:variant>
        <vt:i4>6</vt:i4>
      </vt:variant>
      <vt:variant>
        <vt:lpstr>Tema</vt:lpstr>
      </vt:variant>
      <vt:variant>
        <vt:i4>1</vt:i4>
      </vt:variant>
      <vt:variant>
        <vt:lpstr>Servidores OLE inseridos</vt:lpstr>
      </vt:variant>
      <vt:variant>
        <vt:i4>2</vt:i4>
      </vt:variant>
      <vt:variant>
        <vt:lpstr>Títulos de slides</vt:lpstr>
      </vt:variant>
      <vt:variant>
        <vt:i4>100</vt:i4>
      </vt:variant>
    </vt:vector>
  </HeadingPairs>
  <TitlesOfParts>
    <vt:vector size="109" baseType="lpstr">
      <vt:lpstr>Arial</vt:lpstr>
      <vt:lpstr>Calibri</vt:lpstr>
      <vt:lpstr>Lato</vt:lpstr>
      <vt:lpstr>Times New Roman</vt:lpstr>
      <vt:lpstr>Trebuchet MS</vt:lpstr>
      <vt:lpstr>Wingdings</vt:lpstr>
      <vt:lpstr>Tema do Office</vt:lpstr>
      <vt:lpstr>Worksheet</vt:lpstr>
      <vt:lpstr>Planilha do Microsoft Excel 97-2003</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ANALISÍS BROMATOLÓGICO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Luis Drumond</dc:creator>
  <cp:lastModifiedBy>Luis Drumond</cp:lastModifiedBy>
  <cp:revision>226</cp:revision>
  <cp:lastPrinted>2021-08-07T00:27:10Z</cp:lastPrinted>
  <dcterms:created xsi:type="dcterms:W3CDTF">2020-02-05T05:58:25Z</dcterms:created>
  <dcterms:modified xsi:type="dcterms:W3CDTF">2024-10-02T21:42:45Z</dcterms:modified>
</cp:coreProperties>
</file>